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8" r:id="rId2"/>
    <p:sldId id="406" r:id="rId3"/>
    <p:sldId id="412" r:id="rId4"/>
    <p:sldId id="403" r:id="rId5"/>
    <p:sldId id="418" r:id="rId6"/>
    <p:sldId id="402" r:id="rId7"/>
    <p:sldId id="404" r:id="rId8"/>
    <p:sldId id="405" r:id="rId9"/>
    <p:sldId id="413" r:id="rId10"/>
    <p:sldId id="400" r:id="rId11"/>
    <p:sldId id="417" r:id="rId12"/>
    <p:sldId id="414" r:id="rId13"/>
    <p:sldId id="409" r:id="rId14"/>
    <p:sldId id="408" r:id="rId15"/>
    <p:sldId id="415" r:id="rId16"/>
    <p:sldId id="419" r:id="rId17"/>
    <p:sldId id="416" r:id="rId18"/>
    <p:sldId id="398" r:id="rId19"/>
    <p:sldId id="394" r:id="rId20"/>
  </p:sldIdLst>
  <p:sldSz cx="9144000" cy="6858000" type="screen4x3"/>
  <p:notesSz cx="6670675" cy="9777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63EB1F-485A-469F-A43D-E2922F7EAF0E}">
          <p14:sldIdLst>
            <p14:sldId id="328"/>
            <p14:sldId id="406"/>
            <p14:sldId id="412"/>
            <p14:sldId id="403"/>
            <p14:sldId id="418"/>
            <p14:sldId id="402"/>
            <p14:sldId id="404"/>
            <p14:sldId id="405"/>
            <p14:sldId id="413"/>
            <p14:sldId id="400"/>
            <p14:sldId id="417"/>
            <p14:sldId id="414"/>
            <p14:sldId id="409"/>
            <p14:sldId id="408"/>
            <p14:sldId id="415"/>
            <p14:sldId id="419"/>
            <p14:sldId id="416"/>
            <p14:sldId id="398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D73121-BB2B-1F9D-5C8B-6FD99960BA08}" name="John Dunn" initials="JD" userId="S::John.Dunn@coal-pension.org.uk::45992e57-c658-42f3-a7f5-5c7e7473e9b9" providerId="AD"/>
  <p188:author id="{3FB3D25C-94FB-DB5D-9933-6C33481CC0D3}" name="Karen Barton" initials="KB" userId="S::karen.barton@coal-pension.org.uk::8f977d2e-644a-4479-a9d8-373897589379" providerId="AD"/>
  <p188:author id="{0C9ED4D1-018F-D1F8-01EF-E4E9C8E4BBFA}" name="Guest User" initials="GU" userId="S::urn:spo:tenantanon#630fff33-b9b2-4a4c-8d80-5f2b6484c14e::" providerId="AD"/>
  <p188:author id="{733B37F1-8158-7E06-DD44-592CB6A6DF08}" name="Guest User" initials="GU" userId="S::urn:spo:anon#20d186838149b02f65828665618fb204495d36d9fa318652c9359f126d553796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060"/>
    <a:srgbClr val="541942"/>
    <a:srgbClr val="19224D"/>
    <a:srgbClr val="FF5800"/>
    <a:srgbClr val="9178B5"/>
    <a:srgbClr val="F1A83D"/>
    <a:srgbClr val="F4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90838" cy="490537"/>
          </a:xfrm>
          <a:prstGeom prst="rect">
            <a:avLst/>
          </a:prstGeom>
        </p:spPr>
        <p:txBody>
          <a:bodyPr vert="horz" lIns="92260" tIns="46130" rIns="92260" bIns="4613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2" y="1"/>
            <a:ext cx="2890838" cy="490537"/>
          </a:xfrm>
          <a:prstGeom prst="rect">
            <a:avLst/>
          </a:prstGeom>
        </p:spPr>
        <p:txBody>
          <a:bodyPr vert="horz" lIns="92260" tIns="46130" rIns="92260" bIns="46130" rtlCol="0"/>
          <a:lstStyle>
            <a:lvl1pPr algn="r">
              <a:defRPr sz="1200"/>
            </a:lvl1pPr>
          </a:lstStyle>
          <a:p>
            <a:fld id="{4D2DE0DF-01BE-4633-8255-81F843C785E6}" type="datetimeFigureOut">
              <a:rPr lang="en-GB" smtClean="0"/>
              <a:t>09/12/2025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1222375"/>
            <a:ext cx="4400550" cy="3300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0" tIns="46130" rIns="92260" bIns="4613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1" y="4705350"/>
            <a:ext cx="5337175" cy="3849688"/>
          </a:xfrm>
          <a:prstGeom prst="rect">
            <a:avLst/>
          </a:prstGeom>
        </p:spPr>
        <p:txBody>
          <a:bodyPr vert="horz" lIns="92260" tIns="46130" rIns="92260" bIns="461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6876"/>
            <a:ext cx="2890838" cy="490537"/>
          </a:xfrm>
          <a:prstGeom prst="rect">
            <a:avLst/>
          </a:prstGeom>
        </p:spPr>
        <p:txBody>
          <a:bodyPr vert="horz" lIns="92260" tIns="46130" rIns="92260" bIns="4613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2" y="9286876"/>
            <a:ext cx="2890838" cy="490537"/>
          </a:xfrm>
          <a:prstGeom prst="rect">
            <a:avLst/>
          </a:prstGeom>
        </p:spPr>
        <p:txBody>
          <a:bodyPr vert="horz" lIns="92260" tIns="46130" rIns="92260" bIns="46130" rtlCol="0" anchor="b"/>
          <a:lstStyle>
            <a:lvl1pPr algn="r">
              <a:defRPr sz="1200"/>
            </a:lvl1pPr>
          </a:lstStyle>
          <a:p>
            <a:fld id="{FC0E76A9-E9FF-45C4-BAD6-F297300992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73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noProof="0" dirty="0"/>
              <a:t>We’ll take questions after each section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76A9-E9FF-45C4-BAD6-F297300992B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69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3052763"/>
            <a:ext cx="6288088" cy="773112"/>
          </a:xfrm>
        </p:spPr>
        <p:txBody>
          <a:bodyPr lIns="82058" tIns="41029" rIns="82058" bIns="41029"/>
          <a:lstStyle>
            <a:lvl1pPr>
              <a:defRPr sz="2500">
                <a:solidFill>
                  <a:srgbClr val="1B2D39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7" y="2903076"/>
            <a:ext cx="1938096" cy="10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8D1399-7732-4326-A36E-06C63334FED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146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3875" y="195265"/>
            <a:ext cx="1998663" cy="5608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125" y="195265"/>
            <a:ext cx="5848350" cy="5608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22DB5A-7987-4259-9F5D-304B7BE9107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72398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864" y="195263"/>
            <a:ext cx="7178675" cy="806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73125" y="1563688"/>
            <a:ext cx="3922713" cy="4240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8238" y="1563688"/>
            <a:ext cx="3924300" cy="4240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65113" y="6340475"/>
            <a:ext cx="423862" cy="323850"/>
          </a:xfrm>
        </p:spPr>
        <p:txBody>
          <a:bodyPr/>
          <a:lstStyle>
            <a:lvl1pPr>
              <a:defRPr/>
            </a:lvl1pPr>
          </a:lstStyle>
          <a:p>
            <a:fld id="{91E7BDBE-3D23-42F2-848E-95C782380BE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9573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445B-4074-4167-9361-27447B6EA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922F9-CEFE-4E0C-AF77-62E5EB86B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2CC33-E60C-4BB9-A1B2-D794A4EF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EAF56-E80E-4E94-94BF-C347E0FB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879FA-64B9-4490-935C-9C03ED4E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D7B-A4F7-4D6C-8858-E4CDA2A2D0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04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332185" y="2103438"/>
            <a:ext cx="4105350" cy="4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body" idx="2"/>
          </p:nvPr>
        </p:nvSpPr>
        <p:spPr>
          <a:xfrm>
            <a:off x="4706541" y="2103438"/>
            <a:ext cx="4105350" cy="4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42900" marR="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title"/>
          </p:nvPr>
        </p:nvSpPr>
        <p:spPr>
          <a:xfrm>
            <a:off x="332186" y="432000"/>
            <a:ext cx="8479575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sldNum" idx="12"/>
          </p:nvPr>
        </p:nvSpPr>
        <p:spPr>
          <a:xfrm>
            <a:off x="6163868" y="6492240"/>
            <a:ext cx="2648025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5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30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8A7C1F4-861D-4ADD-8CDA-2C59A654978A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9499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3897A4-DD9F-47F1-B14A-BBDBB3FFC12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3125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125" y="1563688"/>
            <a:ext cx="3922713" cy="4240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8238" y="1563688"/>
            <a:ext cx="3924300" cy="4240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396CBA-770C-4089-B57F-D608642F820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963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CD52EC-E73E-442F-9CDE-5F1342547FE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8525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142D45-ED59-4159-9323-BE9F7AEDE3B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0571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5636DF-2A19-455B-8091-29000771D2D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5445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FB5436-535C-4141-8D7D-DEDF10DB470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83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284BDF-78F3-4A46-A7E5-5AFDCD81694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056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3864" y="195263"/>
            <a:ext cx="7178675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1563688"/>
            <a:ext cx="7999413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Level 1</a:t>
            </a:r>
          </a:p>
          <a:p>
            <a:pPr lvl="1"/>
            <a:r>
              <a:rPr lang="en-GB" altLang="en-US"/>
              <a:t>Level 2</a:t>
            </a:r>
          </a:p>
          <a:p>
            <a:pPr lvl="2"/>
            <a:r>
              <a:rPr lang="en-GB" altLang="en-US"/>
              <a:t>Level 3 </a:t>
            </a:r>
          </a:p>
          <a:p>
            <a:pPr lvl="3"/>
            <a:r>
              <a:rPr lang="en-GB" altLang="en-US"/>
              <a:t>Level 4</a:t>
            </a:r>
          </a:p>
          <a:p>
            <a:pPr lvl="4"/>
            <a:r>
              <a:rPr lang="en-GB" altLang="en-US"/>
              <a:t>Level 5</a:t>
            </a:r>
          </a:p>
          <a:p>
            <a:pPr lvl="4"/>
            <a:endParaRPr lang="en-GB" altLang="en-US"/>
          </a:p>
          <a:p>
            <a:pPr lvl="4"/>
            <a:endParaRPr lang="en-GB" altLang="en-US"/>
          </a:p>
        </p:txBody>
      </p:sp>
      <p:sp>
        <p:nvSpPr>
          <p:cNvPr id="340998" name="Line 6"/>
          <p:cNvSpPr>
            <a:spLocks noChangeShapeType="1"/>
          </p:cNvSpPr>
          <p:nvPr/>
        </p:nvSpPr>
        <p:spPr bwMode="auto">
          <a:xfrm rot="-5400000">
            <a:off x="4857751" y="-2990850"/>
            <a:ext cx="0" cy="8029575"/>
          </a:xfrm>
          <a:prstGeom prst="line">
            <a:avLst/>
          </a:prstGeom>
          <a:noFill/>
          <a:ln w="6350">
            <a:solidFill>
              <a:srgbClr val="38383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dirty="0"/>
          </a:p>
        </p:txBody>
      </p:sp>
      <p:sp>
        <p:nvSpPr>
          <p:cNvPr id="340999" name="Line 7"/>
          <p:cNvSpPr>
            <a:spLocks noChangeShapeType="1"/>
          </p:cNvSpPr>
          <p:nvPr/>
        </p:nvSpPr>
        <p:spPr bwMode="auto">
          <a:xfrm rot="-5400000">
            <a:off x="4864894" y="2132807"/>
            <a:ext cx="0" cy="8015288"/>
          </a:xfrm>
          <a:prstGeom prst="line">
            <a:avLst/>
          </a:prstGeom>
          <a:noFill/>
          <a:ln w="6350">
            <a:solidFill>
              <a:srgbClr val="1A2C3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 dirty="0"/>
          </a:p>
        </p:txBody>
      </p:sp>
      <p:sp>
        <p:nvSpPr>
          <p:cNvPr id="341095" name="Rectangle 103"/>
          <p:cNvSpPr>
            <a:spLocks noChangeArrowheads="1"/>
          </p:cNvSpPr>
          <p:nvPr/>
        </p:nvSpPr>
        <p:spPr bwMode="auto">
          <a:xfrm>
            <a:off x="255589" y="3713569"/>
            <a:ext cx="446087" cy="276999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sz="1800" dirty="0"/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5113" y="6340475"/>
            <a:ext cx="42386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058" tIns="41029" rIns="82058" bIns="41029" numCol="1" anchor="ctr" anchorCtr="0" compatLnSpc="1">
            <a:prstTxWarp prst="textNoShape">
              <a:avLst/>
            </a:prstTxWarp>
          </a:bodyPr>
          <a:lstStyle>
            <a:lvl1pPr algn="ctr" defTabSz="820738" eaLnBrk="1" hangingPunct="1">
              <a:lnSpc>
                <a:spcPct val="100000"/>
              </a:lnSpc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382329B2-4CA2-4A96-B2BA-F61C0A4A33E1}" type="slidenum">
              <a:rPr lang="en-GB" altLang="en-US"/>
              <a:pPr/>
              <a:t>‹#›</a:t>
            </a:fld>
            <a:endParaRPr lang="en-GB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6304" y="195265"/>
            <a:ext cx="1404604" cy="77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727354" y="6185850"/>
            <a:ext cx="1145185" cy="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2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 kern="1200">
          <a:solidFill>
            <a:srgbClr val="1B2D39"/>
          </a:solidFill>
          <a:latin typeface="+mj-lt"/>
          <a:ea typeface="+mj-ea"/>
          <a:cs typeface="+mj-cs"/>
        </a:defRPr>
      </a:lvl1pPr>
      <a:lvl2pPr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2pPr>
      <a:lvl3pPr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3pPr>
      <a:lvl4pPr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4pPr>
      <a:lvl5pPr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5pPr>
      <a:lvl6pPr marL="457200"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6pPr>
      <a:lvl7pPr marL="914400"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7pPr>
      <a:lvl8pPr marL="1371600"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8pPr>
      <a:lvl9pPr marL="1828800" algn="l" defTabSz="820738" rtl="0" eaLnBrk="1" fontAlgn="base" hangingPunct="1">
        <a:spcBef>
          <a:spcPct val="0"/>
        </a:spcBef>
        <a:spcAft>
          <a:spcPct val="0"/>
        </a:spcAft>
        <a:tabLst>
          <a:tab pos="512763" algn="l"/>
        </a:tabLst>
        <a:defRPr sz="2300" b="1">
          <a:solidFill>
            <a:srgbClr val="7F7F7F"/>
          </a:solidFill>
          <a:latin typeface="Arial" panose="020B0604020202020204" pitchFamily="34" charset="0"/>
        </a:defRPr>
      </a:lvl9pPr>
    </p:titleStyle>
    <p:bodyStyle>
      <a:lvl1pPr algn="l" defTabSz="82073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600" b="1" kern="1200">
          <a:solidFill>
            <a:srgbClr val="1B2D39"/>
          </a:solidFill>
          <a:latin typeface="+mn-lt"/>
          <a:ea typeface="+mn-ea"/>
          <a:cs typeface="+mn-cs"/>
        </a:defRPr>
      </a:lvl1pPr>
      <a:lvl2pPr marL="1588" algn="l" defTabSz="820738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Wingdings" panose="05000000000000000000" pitchFamily="2" charset="2"/>
        <a:defRPr sz="1400" b="1" kern="1200">
          <a:solidFill>
            <a:srgbClr val="8270B3"/>
          </a:solidFill>
          <a:latin typeface="+mn-lt"/>
          <a:ea typeface="+mn-ea"/>
          <a:cs typeface="+mn-cs"/>
        </a:defRPr>
      </a:lvl2pPr>
      <a:lvl3pPr marL="165100" indent="-161925" algn="l" defTabSz="820738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§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44488" indent="-177800" algn="l" defTabSz="820738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0000"/>
        </a:buClr>
        <a:buFont typeface="Arial Narrow" panose="020B0606020202030204" pitchFamily="34" charset="0"/>
        <a:buChar char="–"/>
        <a:defRPr sz="1300" kern="1200">
          <a:solidFill>
            <a:srgbClr val="000000"/>
          </a:solidFill>
          <a:latin typeface="+mn-lt"/>
          <a:ea typeface="+mn-ea"/>
          <a:cs typeface="+mn-cs"/>
        </a:defRPr>
      </a:lvl4pPr>
      <a:lvl5pPr marL="517525" indent="-171450" algn="l" defTabSz="820738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lr>
          <a:srgbClr val="000000"/>
        </a:buClr>
        <a:buChar char="•"/>
        <a:defRPr sz="13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67674F-46AF-E348-6D87-EA9B91983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6"/>
          <a:stretch>
            <a:fillRect/>
          </a:stretch>
        </p:blipFill>
        <p:spPr>
          <a:xfrm>
            <a:off x="2203704" y="0"/>
            <a:ext cx="6940296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C5BDDE4-15EF-0C2F-F270-469EE0BEB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312" y="2755219"/>
            <a:ext cx="5037392" cy="13602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4000" noProof="0" dirty="0">
                <a:solidFill>
                  <a:schemeClr val="accent4"/>
                </a:solidFill>
              </a:rPr>
              <a:t>Welcome to </a:t>
            </a:r>
            <a:r>
              <a:rPr lang="en-GB" sz="4000" dirty="0">
                <a:solidFill>
                  <a:schemeClr val="accent4"/>
                </a:solidFill>
              </a:rPr>
              <a:t>the BCSSS</a:t>
            </a:r>
            <a:r>
              <a:rPr lang="en-GB" sz="4000" noProof="0" dirty="0">
                <a:solidFill>
                  <a:schemeClr val="accent4"/>
                </a:solidFill>
              </a:rPr>
              <a:t> Regional Meetings</a:t>
            </a:r>
            <a:br>
              <a:rPr lang="en-GB" noProof="0" dirty="0"/>
            </a:br>
            <a:br>
              <a:rPr lang="en-GB" noProof="0" dirty="0"/>
            </a:br>
            <a:r>
              <a:rPr lang="en-GB" sz="1600" dirty="0">
                <a:solidFill>
                  <a:schemeClr val="accent4"/>
                </a:solidFill>
              </a:rPr>
              <a:t>November/</a:t>
            </a:r>
            <a:r>
              <a:rPr lang="en-GB" sz="1600" noProof="0" dirty="0">
                <a:solidFill>
                  <a:schemeClr val="accent4"/>
                </a:solidFill>
              </a:rPr>
              <a:t>December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23B2B-44F7-2507-44A7-88951423DB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423863" cy="323850"/>
          </a:xfrm>
        </p:spPr>
        <p:txBody>
          <a:bodyPr/>
          <a:lstStyle/>
          <a:p>
            <a:fld id="{68A7C1F4-861D-4ADD-8CDA-2C59A654978A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8122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E00BC-667D-18BC-965E-04D243F2B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FBB7FF60-D302-C0D7-DED3-60A41630B6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1C2CF-5613-F753-1599-45F87576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260" y="195263"/>
            <a:ext cx="7011279" cy="8249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  <a:ea typeface="+mj-lt"/>
                <a:cs typeface="+mj-lt"/>
              </a:rPr>
              <a:t>When will the bonus pension be paid?</a:t>
            </a:r>
            <a:endParaRPr lang="en-GB" sz="2800" noProof="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8CD52-3C6C-8906-5729-EF0ACE56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095820"/>
            <a:ext cx="8005764" cy="4354004"/>
          </a:xfrm>
        </p:spPr>
        <p:txBody>
          <a:bodyPr/>
          <a:lstStyle/>
          <a:p>
            <a:pPr lvl="0">
              <a:lnSpc>
                <a:spcPct val="150000"/>
              </a:lnSpc>
            </a:pPr>
            <a:endParaRPr lang="en-GB" sz="2400" dirty="0">
              <a:solidFill>
                <a:srgbClr val="7030A0"/>
              </a:solidFill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The Trustees only found out about the Government’s decision less than 24 hours before the budget announcement</a:t>
            </a: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However, </a:t>
            </a: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we still hope to pay your increase on </a:t>
            </a:r>
            <a:br>
              <a:rPr lang="en-GB" sz="2400" dirty="0">
                <a:solidFill>
                  <a:schemeClr val="accent1">
                    <a:lumMod val="10000"/>
                  </a:schemeClr>
                </a:solidFill>
              </a:rPr>
            </a:b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23 December </a:t>
            </a: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– this is not yet fully confirmed</a:t>
            </a: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Assuming we can process the payments in time for the </a:t>
            </a:r>
            <a:br>
              <a:rPr lang="en-GB" sz="2400" b="0" dirty="0"/>
            </a:b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December payroll you will also receive a lump sum on 23 December in respect of the bonus pension you should have received since 1 November 2024</a:t>
            </a: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1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lvl="0">
              <a:lnSpc>
                <a:spcPct val="150000"/>
              </a:lnSpc>
            </a:pPr>
            <a:br>
              <a:rPr lang="en-GB" sz="1200" b="0" noProof="0" dirty="0"/>
            </a:br>
            <a:endParaRPr lang="en-GB" sz="1200" b="0" noProof="0" dirty="0">
              <a:solidFill>
                <a:schemeClr val="accent4">
                  <a:lumMod val="50000"/>
                </a:schemeClr>
              </a:solidFill>
            </a:endParaRPr>
          </a:p>
          <a:p>
            <a:br>
              <a:rPr lang="en-GB" sz="1200" b="0" noProof="0" dirty="0"/>
            </a:br>
            <a:r>
              <a:rPr lang="en-GB" sz="1200" b="0" noProof="0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en-GB" sz="1200" b="0" noProof="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endParaRPr lang="en-GB" sz="12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E1DC6-FED3-4D1D-8F49-27B9AE73F9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10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134336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C2EE3-0600-2F45-C0E8-9C7BD0BB9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861C8732-32DB-4922-1520-60AAC5D112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87D6F-2EDA-A044-EEFC-9AFC54C6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195263"/>
            <a:ext cx="6952299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When will I receive more information?</a:t>
            </a:r>
            <a:endParaRPr lang="en-GB" sz="28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1AE5-F8FE-4E97-FD5A-9FD02506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040956"/>
            <a:ext cx="8005764" cy="4728908"/>
          </a:xfrm>
        </p:spPr>
        <p:txBody>
          <a:bodyPr/>
          <a:lstStyle/>
          <a:p>
            <a:pPr lvl="0">
              <a:lnSpc>
                <a:spcPct val="150000"/>
              </a:lnSpc>
            </a:pPr>
            <a:endParaRPr lang="en-GB" sz="800" dirty="0">
              <a:solidFill>
                <a:srgbClr val="7030A0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accent1">
                    <a:lumMod val="10000"/>
                  </a:schemeClr>
                </a:solidFill>
              </a:rPr>
              <a:t>W</a:t>
            </a: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e will send you the following information in the post in the coming weeks:</a:t>
            </a:r>
            <a:b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</a:b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508000" lvl="2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10000"/>
                  </a:schemeClr>
                </a:solidFill>
              </a:rPr>
              <a:t>This years’ </a:t>
            </a:r>
            <a:r>
              <a:rPr lang="en-GB" sz="2000" b="1" dirty="0">
                <a:solidFill>
                  <a:schemeClr val="accent1">
                    <a:lumMod val="10000"/>
                  </a:schemeClr>
                </a:solidFill>
              </a:rPr>
              <a:t>newsletter</a:t>
            </a:r>
            <a:r>
              <a:rPr lang="en-GB" sz="2000" dirty="0">
                <a:solidFill>
                  <a:schemeClr val="accent1">
                    <a:lumMod val="10000"/>
                  </a:schemeClr>
                </a:solidFill>
              </a:rPr>
              <a:t> providing more details on the transfer of the investment reserve</a:t>
            </a:r>
            <a:endParaRPr lang="en-GB" sz="20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508000" lvl="2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accent1">
                    <a:lumMod val="10000"/>
                  </a:schemeClr>
                </a:solidFill>
              </a:rPr>
              <a:t>If you have a pension in payment, an </a:t>
            </a:r>
            <a:r>
              <a:rPr lang="en-GB" sz="2000" b="1" dirty="0">
                <a:solidFill>
                  <a:schemeClr val="accent1">
                    <a:lumMod val="10000"/>
                  </a:schemeClr>
                </a:solidFill>
              </a:rPr>
              <a:t>individual letter</a:t>
            </a:r>
            <a:r>
              <a:rPr lang="en-GB" sz="2000" b="0" dirty="0">
                <a:solidFill>
                  <a:schemeClr val="accent1">
                    <a:lumMod val="10000"/>
                  </a:schemeClr>
                </a:solidFill>
              </a:rPr>
              <a:t> setting out how your pension will increase and the amount of your backdated </a:t>
            </a:r>
            <a:r>
              <a:rPr lang="en-GB" sz="2000" dirty="0">
                <a:solidFill>
                  <a:schemeClr val="accent1">
                    <a:lumMod val="10000"/>
                  </a:schemeClr>
                </a:solidFill>
              </a:rPr>
              <a:t>lump sum</a:t>
            </a:r>
            <a:endParaRPr lang="en-GB" sz="20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5080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10000"/>
                  </a:schemeClr>
                </a:solidFill>
              </a:rPr>
              <a:t>If your pension is not in payment, a </a:t>
            </a:r>
            <a:r>
              <a:rPr lang="en-GB" sz="2000" b="1" dirty="0">
                <a:solidFill>
                  <a:schemeClr val="accent1">
                    <a:lumMod val="10000"/>
                  </a:schemeClr>
                </a:solidFill>
              </a:rPr>
              <a:t>deferred statement</a:t>
            </a:r>
            <a:r>
              <a:rPr lang="en-GB" sz="2000" dirty="0">
                <a:solidFill>
                  <a:schemeClr val="accent1">
                    <a:lumMod val="10000"/>
                  </a:schemeClr>
                </a:solidFill>
              </a:rPr>
              <a:t> showing your new deferred bonus pension in February 2026</a:t>
            </a:r>
            <a:endParaRPr lang="en-GB" sz="20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417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417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Please be patient -  </a:t>
            </a:r>
            <a:r>
              <a:rPr lang="en-US" sz="2400" b="0" dirty="0">
                <a:solidFill>
                  <a:schemeClr val="accent1">
                    <a:lumMod val="10000"/>
                  </a:schemeClr>
                </a:solidFill>
              </a:rPr>
              <a:t>our priority is to ensure your new bonus pension and backdated lump sum is paid before Christmas</a:t>
            </a:r>
            <a:r>
              <a:rPr lang="en-GB" sz="2400" b="0" dirty="0">
                <a:solidFill>
                  <a:schemeClr val="accent1">
                    <a:lumMod val="10000"/>
                  </a:schemeClr>
                </a:solidFill>
              </a:rPr>
              <a:t>     </a:t>
            </a: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1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lvl="0">
              <a:lnSpc>
                <a:spcPct val="150000"/>
              </a:lnSpc>
            </a:pPr>
            <a:br>
              <a:rPr lang="en-GB" sz="1200" b="0" noProof="0" dirty="0"/>
            </a:br>
            <a:endParaRPr lang="en-GB" sz="1200" b="0" noProof="0" dirty="0">
              <a:solidFill>
                <a:schemeClr val="accent4">
                  <a:lumMod val="50000"/>
                </a:schemeClr>
              </a:solidFill>
            </a:endParaRPr>
          </a:p>
          <a:p>
            <a:br>
              <a:rPr lang="en-GB" sz="1200" b="0" noProof="0" dirty="0"/>
            </a:br>
            <a:r>
              <a:rPr lang="en-GB" sz="1200" b="0" noProof="0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en-GB" sz="1200" b="0" noProof="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endParaRPr lang="en-GB" sz="12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FCB4E-7A38-F255-8943-2B4CA5276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11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144333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DC6E-51E5-1270-783A-6ACBFEB6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10CBF-D342-3931-06CC-78515BFA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6"/>
          <a:stretch>
            <a:fillRect/>
          </a:stretch>
        </p:blipFill>
        <p:spPr>
          <a:xfrm>
            <a:off x="2203704" y="0"/>
            <a:ext cx="694029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CBCBA-1C5F-6B00-3F6E-5A3D01130C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423863" cy="323850"/>
          </a:xfrm>
        </p:spPr>
        <p:txBody>
          <a:bodyPr/>
          <a:lstStyle/>
          <a:p>
            <a:fld id="{68A7C1F4-861D-4ADD-8CDA-2C59A654978A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3C035D-6FFF-1230-41B2-9263379F2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208" y="3042444"/>
            <a:ext cx="5410200" cy="773112"/>
          </a:xfrm>
        </p:spPr>
        <p:txBody>
          <a:bodyPr/>
          <a:lstStyle/>
          <a:p>
            <a:r>
              <a:rPr lang="en-GB" sz="4000" dirty="0">
                <a:solidFill>
                  <a:schemeClr val="accent4"/>
                </a:solidFill>
              </a:rPr>
              <a:t>Trustee Board Update</a:t>
            </a:r>
          </a:p>
        </p:txBody>
      </p:sp>
    </p:spTree>
    <p:extLst>
      <p:ext uri="{BB962C8B-B14F-4D97-AF65-F5344CB8AC3E}">
        <p14:creationId xmlns:p14="http://schemas.microsoft.com/office/powerpoint/2010/main" val="87343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E0F38-E5AB-5481-0482-C2FC6BF7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5F3236D3-1BFE-33D6-951D-A207DDC906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7FFB7-C00F-E6AE-495C-58BFDB3F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32" y="19526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Your Elected Trustees</a:t>
            </a:r>
            <a:endParaRPr lang="en-GB" sz="28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2A6F3-0C2C-9A90-E7C3-D04505FD8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13</a:t>
            </a:fld>
            <a:endParaRPr lang="en-GB" sz="1000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6DD4D-1D33-62C8-4EE6-D83574C3B950}"/>
              </a:ext>
            </a:extLst>
          </p:cNvPr>
          <p:cNvSpPr txBox="1"/>
          <p:nvPr/>
        </p:nvSpPr>
        <p:spPr>
          <a:xfrm>
            <a:off x="2147823" y="1369521"/>
            <a:ext cx="6410389" cy="646331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206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10000"/>
                  </a:schemeClr>
                </a:solidFill>
              </a:rPr>
              <a:t>Mike Adie is the new Pensioner Representative for Scotland and North-East England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. </a:t>
            </a:r>
          </a:p>
          <a:p>
            <a:endParaRPr lang="en-US" sz="1200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Mike joined the Trustee Board on 10 November 2025.  Welcome Mike!</a:t>
            </a:r>
          </a:p>
        </p:txBody>
      </p:sp>
      <p:sp>
        <p:nvSpPr>
          <p:cNvPr id="10" name="AutoShape 10" descr="Michael (Mike) Eakins">
            <a:extLst>
              <a:ext uri="{FF2B5EF4-FFF2-40B4-BE49-F238E27FC236}">
                <a16:creationId xmlns:a16="http://schemas.microsoft.com/office/drawing/2014/main" id="{7D48BE33-7322-4D88-062E-C479AC829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ED441-D27F-0A50-59C9-96A40F79AA23}"/>
              </a:ext>
            </a:extLst>
          </p:cNvPr>
          <p:cNvSpPr txBox="1"/>
          <p:nvPr/>
        </p:nvSpPr>
        <p:spPr>
          <a:xfrm>
            <a:off x="2147824" y="2468083"/>
            <a:ext cx="6410389" cy="83099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10000"/>
                  </a:schemeClr>
                </a:solidFill>
              </a:rPr>
              <a:t>Bleddyn Hancock is the Pensioner Representative Trustee for North West England, West Midlands, Wales and Northern Ireland.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Bleddyn is a member of the Investment Sub-committee. Bleddyn was re-elected on 1 October 2024 and has now served as a trustee for just over 30 years.</a:t>
            </a:r>
            <a:endParaRPr lang="en-GB" sz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200F1B-0D64-AE16-5245-3A520B33CE1E}"/>
              </a:ext>
            </a:extLst>
          </p:cNvPr>
          <p:cNvSpPr txBox="1"/>
          <p:nvPr/>
        </p:nvSpPr>
        <p:spPr>
          <a:xfrm>
            <a:off x="2175931" y="3700272"/>
            <a:ext cx="6410389" cy="83099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sz="1200"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 b="1" dirty="0">
                <a:latin typeface="Arial"/>
                <a:cs typeface="Arial"/>
              </a:rPr>
              <a:t>John Owen is the Pensioner Representative Trustee for Yorkshire and North Lincolnshire.</a:t>
            </a:r>
            <a:r>
              <a:rPr lang="en-US" dirty="0">
                <a:latin typeface="Arial"/>
                <a:cs typeface="Arial"/>
              </a:rPr>
              <a:t>  John is a member of the Administration and Benefits Sub-committee and the Discretions and Appeals Sub-committee.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rial"/>
                <a:cs typeface="Arial"/>
              </a:rPr>
              <a:t>John was reelected on 1 October 2023 and has now served as a trustee for just over 3 years.</a:t>
            </a:r>
            <a:endParaRPr lang="en-GB" dirty="0">
              <a:solidFill>
                <a:schemeClr val="accent6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80F1E-668E-D2A0-0EB3-E9B7E8A10B24}"/>
              </a:ext>
            </a:extLst>
          </p:cNvPr>
          <p:cNvSpPr txBox="1"/>
          <p:nvPr/>
        </p:nvSpPr>
        <p:spPr>
          <a:xfrm>
            <a:off x="2175930" y="4960033"/>
            <a:ext cx="6410389" cy="830997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 sz="1200" b="1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David Griffiths is the Pensioner Representative Trustee for the East Midlands, Southern England and Overseas.  </a:t>
            </a:r>
            <a:r>
              <a:rPr lang="en-US" b="0" dirty="0">
                <a:latin typeface="Arial"/>
                <a:cs typeface="Arial"/>
              </a:rPr>
              <a:t>David is a member of the Investment Sub-committee and the Risk and Assurance Sub-committee. David was elected on 1 October 2022 and has now served as a trustee for 3 years.  </a:t>
            </a:r>
            <a:endParaRPr lang="en-GB" b="0" dirty="0">
              <a:latin typeface="Arial"/>
              <a:cs typeface="Arial"/>
            </a:endParaRPr>
          </a:p>
        </p:txBody>
      </p:sp>
      <p:pic>
        <p:nvPicPr>
          <p:cNvPr id="2052" name="Picture 4" descr="Bleddyn Hancock">
            <a:extLst>
              <a:ext uri="{FF2B5EF4-FFF2-40B4-BE49-F238E27FC236}">
                <a16:creationId xmlns:a16="http://schemas.microsoft.com/office/drawing/2014/main" id="{C88C8F77-B87B-D818-EE7F-325E040A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25" y="2381625"/>
            <a:ext cx="1067524" cy="10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ohn Owen">
            <a:extLst>
              <a:ext uri="{FF2B5EF4-FFF2-40B4-BE49-F238E27FC236}">
                <a16:creationId xmlns:a16="http://schemas.microsoft.com/office/drawing/2014/main" id="{CF703595-936E-E707-7C18-160CDDE7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36" y="3615106"/>
            <a:ext cx="1085317" cy="10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avid Griffiths">
            <a:extLst>
              <a:ext uri="{FF2B5EF4-FFF2-40B4-BE49-F238E27FC236}">
                <a16:creationId xmlns:a16="http://schemas.microsoft.com/office/drawing/2014/main" id="{311F3661-EB4C-DB44-6706-E7E3233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36" y="4866380"/>
            <a:ext cx="1095028" cy="10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D098D-68A9-4257-96BB-1171205340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05"/>
          <a:stretch>
            <a:fillRect/>
          </a:stretch>
        </p:blipFill>
        <p:spPr>
          <a:xfrm>
            <a:off x="886948" y="1179792"/>
            <a:ext cx="1085316" cy="108531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8492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D400F-CE5B-FA33-16CA-0E645265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C1F6DF23-163C-BAEC-834A-242822224B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E9DE7-C8E8-D9CA-D97B-3C6E777D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32" y="19526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Your Appointed Trustees</a:t>
            </a:r>
            <a:endParaRPr lang="en-GB" sz="28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6A40E-4B82-FE4F-795D-2D78B06042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14</a:t>
            </a:fld>
            <a:endParaRPr lang="en-GB" sz="1000" noProof="0" dirty="0"/>
          </a:p>
        </p:txBody>
      </p:sp>
      <p:pic>
        <p:nvPicPr>
          <p:cNvPr id="1026" name="Picture 2" descr="Cheryl Agius">
            <a:extLst>
              <a:ext uri="{FF2B5EF4-FFF2-40B4-BE49-F238E27FC236}">
                <a16:creationId xmlns:a16="http://schemas.microsoft.com/office/drawing/2014/main" id="{CF563F71-B277-9DEC-4529-558BFC8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1" y="1148144"/>
            <a:ext cx="1067524" cy="10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33D80-4257-5130-5139-E80DFEAC51BD}"/>
              </a:ext>
            </a:extLst>
          </p:cNvPr>
          <p:cNvSpPr txBox="1"/>
          <p:nvPr/>
        </p:nvSpPr>
        <p:spPr>
          <a:xfrm>
            <a:off x="2147825" y="1321880"/>
            <a:ext cx="641038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Cheryl Agius is Chair of the Trustee Board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, having been appointed on 21 September 2023.</a:t>
            </a:r>
            <a:r>
              <a:rPr lang="en-US" sz="1200" dirty="0">
                <a:solidFill>
                  <a:srgbClr val="333333"/>
                </a:solidFill>
                <a:latin typeface="Arial"/>
                <a:cs typeface="Arial"/>
              </a:rPr>
              <a:t> Cheryl has a financial services background and is also currently the Non-Executive Chair of the Board of Aviva Investments.  </a:t>
            </a:r>
            <a:endParaRPr lang="en-GB" sz="1200" dirty="0">
              <a:latin typeface="Arial"/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448846-55AB-1516-1737-CD7D93C1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0" y="2305503"/>
            <a:ext cx="1067524" cy="11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ABB0DC-AD64-6C91-380C-FE2E5A3EA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2"/>
          <a:stretch>
            <a:fillRect/>
          </a:stretch>
        </p:blipFill>
        <p:spPr bwMode="auto">
          <a:xfrm>
            <a:off x="849814" y="3615107"/>
            <a:ext cx="1086946" cy="111801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Michael (Mike) Eakins">
            <a:extLst>
              <a:ext uri="{FF2B5EF4-FFF2-40B4-BE49-F238E27FC236}">
                <a16:creationId xmlns:a16="http://schemas.microsoft.com/office/drawing/2014/main" id="{9B7BE94B-DF23-7C55-1695-2B615328F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223E2F-472A-341E-8A72-45D7EE10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15" y="4916093"/>
            <a:ext cx="1067524" cy="11280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726F15-1E87-61C6-BC0F-5DCBC7641ABA}"/>
              </a:ext>
            </a:extLst>
          </p:cNvPr>
          <p:cNvSpPr txBox="1"/>
          <p:nvPr/>
        </p:nvSpPr>
        <p:spPr>
          <a:xfrm>
            <a:off x="2175932" y="2387799"/>
            <a:ext cx="6410389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Eve Finn is Chair of the Investment Sub-committee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having been appointed on 1 June 2024.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Eve has over 20 years’ experience across asset management, banking and investment consulting. Most recently, she was CEO of Legal &amp; General Investment Management’s (LGIM) European Investment Management company. </a:t>
            </a:r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5A0F1A-A5E8-107C-FFEA-1EC66726CCF7}"/>
              </a:ext>
            </a:extLst>
          </p:cNvPr>
          <p:cNvSpPr txBox="1"/>
          <p:nvPr/>
        </p:nvSpPr>
        <p:spPr>
          <a:xfrm>
            <a:off x="2175931" y="3581400"/>
            <a:ext cx="6410389" cy="1015663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 b="1" dirty="0"/>
              <a:t>Alastair Hadfield is Chair of the Administration and Benefits Sub-committee and Discretions and Appeals Sub-committee</a:t>
            </a:r>
            <a:r>
              <a:rPr lang="en-US" dirty="0"/>
              <a:t>, having been appointed on 1 May 2025. Alastair was a Payroll, Project, and HR Manager in British Coal. He then held a number of senior appointments in the successor UK mining business, including Group Head of HR.  He is also an employer nominated Trustee of the Industry Wide Staff Superannuation Scheme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6D6A4-BC85-7F39-8072-86896D9CC593}"/>
              </a:ext>
            </a:extLst>
          </p:cNvPr>
          <p:cNvSpPr txBox="1"/>
          <p:nvPr/>
        </p:nvSpPr>
        <p:spPr>
          <a:xfrm>
            <a:off x="2175930" y="5044109"/>
            <a:ext cx="6410389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 dirty="0"/>
              <a:t>Mike Eakins is Chair of the Risk and Assurance Sub-committee, </a:t>
            </a:r>
            <a:r>
              <a:rPr lang="en-US" b="0" dirty="0"/>
              <a:t>having been appointed on 1 September 2024. Mike has over 25 years experience in asset management, banking and insurance. Mike is currently the Chief Investment Officer of the Phoenix Group plc, managing over £270bn of assets, on behalf of 12 million customers. 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132975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FD9B-6425-A631-1E9D-EFE24DA30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A5196-3B60-E40B-2718-A5B57995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6"/>
          <a:stretch>
            <a:fillRect/>
          </a:stretch>
        </p:blipFill>
        <p:spPr>
          <a:xfrm>
            <a:off x="2203704" y="0"/>
            <a:ext cx="694029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01D9-5C84-A6BB-4D34-D0D1CAF9E2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423863" cy="323850"/>
          </a:xfrm>
        </p:spPr>
        <p:txBody>
          <a:bodyPr/>
          <a:lstStyle/>
          <a:p>
            <a:fld id="{68A7C1F4-861D-4ADD-8CDA-2C59A654978A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B09397-016B-3A9A-0C4D-7DC2B01B7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208" y="3042444"/>
            <a:ext cx="5913120" cy="773112"/>
          </a:xfrm>
        </p:spPr>
        <p:txBody>
          <a:bodyPr/>
          <a:lstStyle/>
          <a:p>
            <a:r>
              <a:rPr lang="en-GB" sz="4000" dirty="0">
                <a:solidFill>
                  <a:schemeClr val="accent4"/>
                </a:solidFill>
              </a:rPr>
              <a:t>Our strong financial position</a:t>
            </a:r>
          </a:p>
        </p:txBody>
      </p:sp>
    </p:spTree>
    <p:extLst>
      <p:ext uri="{BB962C8B-B14F-4D97-AF65-F5344CB8AC3E}">
        <p14:creationId xmlns:p14="http://schemas.microsoft.com/office/powerpoint/2010/main" val="138358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50C38-C5E8-0E8C-4DBF-7D8E376AB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54A07FA8-E53F-010B-41F8-E0589B51C2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38FA3-6A85-4C0F-B3F8-560617D2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08" y="195263"/>
            <a:ext cx="6979731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Strong financial position</a:t>
            </a:r>
            <a:endParaRPr lang="en-GB" sz="28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C1218-594D-9564-A8E1-3A7D0204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726756"/>
            <a:ext cx="7847457" cy="2049716"/>
          </a:xfrm>
        </p:spPr>
        <p:txBody>
          <a:bodyPr/>
          <a:lstStyle/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The Scheme has a strong financial position</a:t>
            </a: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10000"/>
                </a:schemeClr>
              </a:solidFill>
            </a:endParaRP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noProof="0" dirty="0">
                <a:solidFill>
                  <a:schemeClr val="accent1">
                    <a:lumMod val="10000"/>
                  </a:schemeClr>
                </a:solidFill>
                <a:cs typeface="Arial"/>
              </a:rPr>
              <a:t>This was an </a:t>
            </a:r>
            <a:r>
              <a:rPr lang="en-GB" sz="2400" dirty="0">
                <a:solidFill>
                  <a:schemeClr val="accent1">
                    <a:lumMod val="10000"/>
                  </a:schemeClr>
                </a:solidFill>
                <a:cs typeface="Arial"/>
              </a:rPr>
              <a:t>important factor in the discussions with government about the investment reserve transfer</a:t>
            </a:r>
          </a:p>
          <a:p>
            <a:pPr marL="4445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b="0" noProof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endParaRPr lang="en-GB" sz="24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3A06A-002C-7D81-2834-AE3D76B45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16</a:t>
            </a:fld>
            <a:endParaRPr lang="en-GB" sz="1000" noProof="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6A32AD4-888A-7D98-51C3-4D617B425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698" y="3662106"/>
            <a:ext cx="4971045" cy="232977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I will not give figures, but 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the scheme is doing well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 That is in part because of the trustees and the actions they have taken, and the investments and process they have undertaken.”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Minister for Industry, BCSSS debate, Parliament 11 June 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430CA42-7179-3625-2A47-8EDB45A50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624" y="3662106"/>
            <a:ext cx="3040074" cy="2329773"/>
          </a:xfrm>
          <a:prstGeom prst="rect">
            <a:avLst/>
          </a:prstGeom>
          <a:solidFill>
            <a:srgbClr val="541942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bg1"/>
                </a:solidFill>
              </a:rPr>
              <a:t>“The Scheme’s </a:t>
            </a:r>
            <a:r>
              <a:rPr lang="en-US" sz="1600" b="1" i="1" dirty="0">
                <a:solidFill>
                  <a:schemeClr val="bg1"/>
                </a:solidFill>
              </a:rPr>
              <a:t>strong financial position</a:t>
            </a:r>
            <a:r>
              <a:rPr lang="en-US" sz="1600" i="1" dirty="0">
                <a:solidFill>
                  <a:schemeClr val="bg1"/>
                </a:solidFill>
              </a:rPr>
              <a:t> is apparent in the analysis”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bg1"/>
                </a:solidFill>
                <a:latin typeface="Arial"/>
                <a:cs typeface="Arial"/>
              </a:rPr>
              <a:t>Government Actuary report to support investment reserve transfer May 2025 </a:t>
            </a:r>
            <a:endParaRPr lang="en-US" altLang="en-US" sz="12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698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F879F-EDE9-A3C0-2E7A-E9E147F0D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6BC48-467F-ED15-964F-6568EB4A9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6"/>
          <a:stretch>
            <a:fillRect/>
          </a:stretch>
        </p:blipFill>
        <p:spPr>
          <a:xfrm>
            <a:off x="2203704" y="0"/>
            <a:ext cx="694029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4CE82-5E2D-2A9E-2783-FE734C1C13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423863" cy="323850"/>
          </a:xfrm>
        </p:spPr>
        <p:txBody>
          <a:bodyPr/>
          <a:lstStyle/>
          <a:p>
            <a:fld id="{68A7C1F4-861D-4ADD-8CDA-2C59A654978A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9762BB-1ACD-7AFC-6A97-2F1820E4B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208" y="3042444"/>
            <a:ext cx="5913120" cy="773112"/>
          </a:xfrm>
        </p:spPr>
        <p:txBody>
          <a:bodyPr/>
          <a:lstStyle/>
          <a:p>
            <a:r>
              <a:rPr lang="en-GB" sz="4000" dirty="0">
                <a:solidFill>
                  <a:schemeClr val="accent4"/>
                </a:solidFill>
              </a:rPr>
              <a:t>Investment update</a:t>
            </a:r>
          </a:p>
        </p:txBody>
      </p:sp>
    </p:spTree>
    <p:extLst>
      <p:ext uri="{BB962C8B-B14F-4D97-AF65-F5344CB8AC3E}">
        <p14:creationId xmlns:p14="http://schemas.microsoft.com/office/powerpoint/2010/main" val="121317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EF8B8-A951-7912-8EF7-5E627C2A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9BAB3DDF-D0C2-B1B4-EE4F-2D316C64BF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AC3A4-E9B9-2831-C1D7-84CD015B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32" y="19526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noProof="0" dirty="0">
                <a:solidFill>
                  <a:schemeClr val="accent4">
                    <a:lumMod val="50000"/>
                  </a:schemeClr>
                </a:solidFill>
              </a:rPr>
              <a:t>BCSSS Investments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9EF96-5E9B-709A-AF3B-066045BEF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18</a:t>
            </a:fld>
            <a:endParaRPr lang="en-GB" sz="1000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18D2E-F774-B16F-1E05-EBCDFC3C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88" y="1152710"/>
            <a:ext cx="4484951" cy="2591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D1A6C-ADDE-7E08-387C-4F6E455C84EF}"/>
              </a:ext>
            </a:extLst>
          </p:cNvPr>
          <p:cNvSpPr txBox="1"/>
          <p:nvPr/>
        </p:nvSpPr>
        <p:spPr>
          <a:xfrm>
            <a:off x="861428" y="1147088"/>
            <a:ext cx="3366406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10000"/>
                  </a:schemeClr>
                </a:solidFill>
              </a:rPr>
              <a:t>Assets are around £8bn in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5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10000"/>
                  </a:schemeClr>
                </a:solidFill>
              </a:rPr>
              <a:t>Our focus this year has been on maintaining the Scheme’s strong financial position</a:t>
            </a:r>
            <a:endParaRPr lang="en-GB">
              <a:solidFill>
                <a:schemeClr val="accent5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5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10000"/>
                  </a:schemeClr>
                </a:solidFill>
              </a:rPr>
              <a:t>We’ve invested in assets that better match factors like interest rates and inflation </a:t>
            </a:r>
            <a:endParaRPr lang="en-GB">
              <a:solidFill>
                <a:schemeClr val="accent5">
                  <a:lumMod val="10000"/>
                </a:schemeClr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5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10000"/>
                  </a:schemeClr>
                </a:solidFill>
              </a:rPr>
              <a:t>We have prepared the assets for the transfer of the investment reserve and</a:t>
            </a:r>
            <a:r>
              <a:rPr lang="en-GB">
                <a:solidFill>
                  <a:schemeClr val="accent5">
                    <a:lumMod val="10000"/>
                  </a:schemeClr>
                </a:solidFill>
              </a:rPr>
              <a:t> </a:t>
            </a:r>
            <a:r>
              <a:rPr lang="en-GB" dirty="0">
                <a:solidFill>
                  <a:schemeClr val="accent5">
                    <a:lumMod val="10000"/>
                  </a:schemeClr>
                </a:solidFill>
              </a:rPr>
              <a:t>higher annual pension payments   </a:t>
            </a:r>
            <a:endParaRPr lang="en-GB">
              <a:solidFill>
                <a:schemeClr val="accent5">
                  <a:lumMod val="10000"/>
                </a:schemeClr>
              </a:solidFill>
              <a:cs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2F45C1-E753-AAC6-6071-3D7F673F5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256235"/>
              </p:ext>
            </p:extLst>
          </p:nvPr>
        </p:nvGraphicFramePr>
        <p:xfrm>
          <a:off x="4387588" y="3856133"/>
          <a:ext cx="4500824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412">
                  <a:extLst>
                    <a:ext uri="{9D8B030D-6E8A-4147-A177-3AD203B41FA5}">
                      <a16:colId xmlns:a16="http://schemas.microsoft.com/office/drawing/2014/main" val="1601481691"/>
                    </a:ext>
                  </a:extLst>
                </a:gridCol>
                <a:gridCol w="2250412">
                  <a:extLst>
                    <a:ext uri="{9D8B030D-6E8A-4147-A177-3AD203B41FA5}">
                      <a16:colId xmlns:a16="http://schemas.microsoft.com/office/drawing/2014/main" val="43915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Periods to 31 March 2025</a:t>
                      </a:r>
                    </a:p>
                  </a:txBody>
                  <a:tcPr anchor="ctr">
                    <a:solidFill>
                      <a:srgbClr val="9178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Scheme return</a:t>
                      </a:r>
                    </a:p>
                    <a:p>
                      <a:pPr algn="ctr"/>
                      <a:r>
                        <a:rPr lang="en-GB" sz="1200" dirty="0"/>
                        <a:t>%</a:t>
                      </a:r>
                    </a:p>
                  </a:txBody>
                  <a:tcPr anchor="ctr">
                    <a:solidFill>
                      <a:srgbClr val="917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96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1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1.1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70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3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1.2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32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28.2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80869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005260D-09A4-809F-C46D-877A5A6174EC}"/>
              </a:ext>
            </a:extLst>
          </p:cNvPr>
          <p:cNvSpPr txBox="1"/>
          <p:nvPr/>
        </p:nvSpPr>
        <p:spPr>
          <a:xfrm>
            <a:off x="4387588" y="5449824"/>
            <a:ext cx="4500824" cy="276999"/>
          </a:xfrm>
          <a:prstGeom prst="rect">
            <a:avLst/>
          </a:prstGeom>
          <a:solidFill>
            <a:srgbClr val="9178B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Long-term, our assets have returned around 7% a year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09B8E2-0B65-0155-6590-A4740FF7D677}"/>
              </a:ext>
            </a:extLst>
          </p:cNvPr>
          <p:cNvSpPr/>
          <p:nvPr/>
        </p:nvSpPr>
        <p:spPr bwMode="auto">
          <a:xfrm>
            <a:off x="5605273" y="1536192"/>
            <a:ext cx="2020824" cy="20574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57F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37F4D-DBE2-8828-FBD1-D553C58C4072}"/>
              </a:ext>
            </a:extLst>
          </p:cNvPr>
          <p:cNvSpPr txBox="1"/>
          <p:nvPr/>
        </p:nvSpPr>
        <p:spPr>
          <a:xfrm>
            <a:off x="5605273" y="1536192"/>
            <a:ext cx="1563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chemeClr val="accent6">
                    <a:lumMod val="25000"/>
                  </a:schemeClr>
                </a:solidFill>
              </a:rPr>
              <a:t>Income paying assets</a:t>
            </a:r>
          </a:p>
        </p:txBody>
      </p:sp>
    </p:spTree>
    <p:extLst>
      <p:ext uri="{BB962C8B-B14F-4D97-AF65-F5344CB8AC3E}">
        <p14:creationId xmlns:p14="http://schemas.microsoft.com/office/powerpoint/2010/main" val="3933495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CBBDF-7311-2AA6-BD9C-D280F2820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025B59B0-DA8A-AA4B-FA3F-6D99F2F64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C103B-4F9F-F844-46A2-81F2018C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32" y="19526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Time for your</a:t>
            </a:r>
            <a:r>
              <a:rPr lang="en-GB" sz="2800" noProof="0" dirty="0">
                <a:solidFill>
                  <a:schemeClr val="accent4">
                    <a:lumMod val="50000"/>
                  </a:schemeClr>
                </a:solidFill>
              </a:rPr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ACB54-23CE-1223-7509-5378BE0C0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388428"/>
            <a:ext cx="8005765" cy="4171124"/>
          </a:xfrm>
        </p:spPr>
        <p:txBody>
          <a:bodyPr anchor="ctr"/>
          <a:lstStyle/>
          <a:p>
            <a:pPr lvl="0" algn="ctr">
              <a:lnSpc>
                <a:spcPct val="150000"/>
              </a:lnSpc>
            </a:pPr>
            <a:r>
              <a:rPr lang="en-GB" sz="4800" b="0" dirty="0"/>
              <a:t>Questions?</a:t>
            </a:r>
            <a:endParaRPr lang="en-GB" sz="4800" b="0" noProof="0" dirty="0">
              <a:cs typeface="Arial"/>
            </a:endParaRPr>
          </a:p>
          <a:p>
            <a:pPr algn="ctr"/>
            <a:endParaRPr lang="en-GB" sz="28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FF04A-2BC7-293D-0E2F-70D168933F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19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4218776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5D-58D4-85F9-FF1F-2A4BC85A5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125BF6D8-09A2-B855-52B7-BA0F6CC8BA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C63D6-93CF-911A-C1B1-0636C77F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32" y="19526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Update from the Trustees</a:t>
            </a:r>
            <a:endParaRPr lang="en-GB" sz="28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99480-0BB7-F23F-6467-A2A07D71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856" y="1754918"/>
            <a:ext cx="7738683" cy="4024090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dirty="0"/>
              <a:t>Investment reserve transfer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dirty="0"/>
              <a:t>Trustee Board Update</a:t>
            </a:r>
            <a:endParaRPr lang="en-GB" sz="3200" b="0" dirty="0">
              <a:solidFill>
                <a:srgbClr val="7030A0"/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dirty="0"/>
              <a:t>Our strong</a:t>
            </a:r>
            <a:r>
              <a:rPr lang="en-GB" sz="3200" b="0" noProof="0" dirty="0"/>
              <a:t> financial position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0" dirty="0"/>
              <a:t>I</a:t>
            </a:r>
            <a:r>
              <a:rPr lang="en-GB" sz="3200" b="0" noProof="0" dirty="0"/>
              <a:t>nvestment </a:t>
            </a:r>
            <a:r>
              <a:rPr lang="en-GB" sz="3200" b="0" dirty="0"/>
              <a:t>update</a:t>
            </a:r>
            <a:endParaRPr lang="en-GB" sz="3200" b="0" noProof="0" dirty="0">
              <a:solidFill>
                <a:schemeClr val="accent4">
                  <a:lumMod val="50000"/>
                </a:schemeClr>
              </a:solidFill>
            </a:endParaRPr>
          </a:p>
          <a:p>
            <a:br>
              <a:rPr lang="en-GB" sz="3200" b="0" noProof="0" dirty="0"/>
            </a:br>
            <a:r>
              <a:rPr lang="en-GB" sz="3200" b="0" noProof="0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en-GB" sz="3200" b="0" noProof="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endParaRPr lang="en-GB" sz="32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4CCB8-F282-1895-52E0-75BBA2456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2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346845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86E8-71D4-6284-11BF-BEA5D4FC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764B9-EB94-7D01-545D-50D95C8DD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56"/>
          <a:stretch>
            <a:fillRect/>
          </a:stretch>
        </p:blipFill>
        <p:spPr>
          <a:xfrm>
            <a:off x="2203704" y="0"/>
            <a:ext cx="694029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B3E5F-BE05-CB8D-DF05-E7A38E28A8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423863" cy="323850"/>
          </a:xfrm>
        </p:spPr>
        <p:txBody>
          <a:bodyPr/>
          <a:lstStyle/>
          <a:p>
            <a:fld id="{68A7C1F4-861D-4ADD-8CDA-2C59A654978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2ED540-FAAF-C93B-10EC-C0554B538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208" y="3042444"/>
            <a:ext cx="5410200" cy="773112"/>
          </a:xfrm>
        </p:spPr>
        <p:txBody>
          <a:bodyPr/>
          <a:lstStyle/>
          <a:p>
            <a:r>
              <a:rPr lang="en-GB" sz="4000" dirty="0">
                <a:solidFill>
                  <a:schemeClr val="accent4"/>
                </a:solidFill>
              </a:rPr>
              <a:t>The Government has agreed to transfer the investment reserve to members</a:t>
            </a:r>
          </a:p>
        </p:txBody>
      </p:sp>
    </p:spTree>
    <p:extLst>
      <p:ext uri="{BB962C8B-B14F-4D97-AF65-F5344CB8AC3E}">
        <p14:creationId xmlns:p14="http://schemas.microsoft.com/office/powerpoint/2010/main" val="206745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8D800-6139-BE46-911B-E64188DEB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0D4E30DB-3B4D-5D2D-60DF-211820742F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2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F85B0-F0F4-6D4C-A7A6-1DCE53A5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452" y="214313"/>
            <a:ext cx="710808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noProof="0" dirty="0">
                <a:solidFill>
                  <a:schemeClr val="accent4">
                    <a:lumMod val="50000"/>
                  </a:schemeClr>
                </a:solidFill>
              </a:rPr>
              <a:t>What has the Government agreed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3DDA6-E552-CA27-2CD7-4E0F4022B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104964"/>
            <a:ext cx="8005765" cy="4171124"/>
          </a:xfrm>
        </p:spPr>
        <p:txBody>
          <a:bodyPr/>
          <a:lstStyle/>
          <a:p>
            <a:pPr lvl="0">
              <a:lnSpc>
                <a:spcPct val="150000"/>
              </a:lnSpc>
            </a:pPr>
            <a:endParaRPr lang="en-GB" sz="2100" b="0" dirty="0">
              <a:solidFill>
                <a:schemeClr val="accent1">
                  <a:lumMod val="10000"/>
                </a:schemeClr>
              </a:solidFill>
            </a:endParaRPr>
          </a:p>
          <a:p>
            <a:r>
              <a:rPr lang="en-GB" sz="1200" b="0" noProof="0" dirty="0"/>
              <a:t> </a:t>
            </a:r>
            <a:br>
              <a:rPr lang="en-GB" sz="1200" b="0" noProof="0" dirty="0"/>
            </a:br>
            <a:endParaRPr lang="en-GB" sz="12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16A90-4DF8-A820-8F70-E78965152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C1F4-861D-4ADD-8CDA-2C59A654978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820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725B8-9DFF-0323-A95E-FF4FACD8B4DE}"/>
              </a:ext>
            </a:extLst>
          </p:cNvPr>
          <p:cNvSpPr txBox="1"/>
          <p:nvPr/>
        </p:nvSpPr>
        <p:spPr>
          <a:xfrm>
            <a:off x="866774" y="1198293"/>
            <a:ext cx="8005765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/>
                <a:cs typeface="Arial"/>
              </a:rPr>
              <a:t>On 26 November the Chancellor of the Exchequer announced: </a:t>
            </a:r>
          </a:p>
          <a:p>
            <a:pPr lvl="1"/>
            <a:endParaRPr lang="en-US" sz="24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lang="en-US" sz="2400" b="1" dirty="0">
                <a:solidFill>
                  <a:srgbClr val="333333"/>
                </a:solidFill>
                <a:latin typeface="Arial"/>
                <a:cs typeface="Arial"/>
              </a:rPr>
              <a:t> t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ransfer the whole of the £2.3 billion investment reserve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 to members.</a:t>
            </a:r>
          </a:p>
          <a:p>
            <a:pPr lvl="1"/>
            <a:endParaRPr lang="en-US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Arial"/>
                <a:cs typeface="Arial"/>
              </a:rPr>
              <a:t>The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Government has also agreed that the </a:t>
            </a:r>
            <a:r>
              <a:rPr lang="en-US" sz="2400" dirty="0">
                <a:solidFill>
                  <a:srgbClr val="333333"/>
                </a:solidFill>
                <a:latin typeface="Arial"/>
                <a:cs typeface="Arial"/>
              </a:rPr>
              <a:t>Trustees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 can award members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a new bonus pension equal to </a:t>
            </a:r>
            <a:r>
              <a:rPr lang="en-US" sz="2400" b="1" dirty="0">
                <a:solidFill>
                  <a:srgbClr val="333333"/>
                </a:solidFill>
                <a:latin typeface="Arial"/>
                <a:cs typeface="Arial"/>
              </a:rPr>
              <a:t>41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% of each member’s guaranteed pension</a:t>
            </a:r>
          </a:p>
          <a:p>
            <a:pPr lvl="1">
              <a:buFont typeface="+mj-lt"/>
              <a:buAutoNum type="arabicPeriod"/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333333"/>
                </a:solidFill>
                <a:latin typeface="Arial"/>
                <a:cs typeface="Arial"/>
              </a:rPr>
              <a:t>There is a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 commitment to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review how any future surplus is shared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.   </a:t>
            </a:r>
          </a:p>
        </p:txBody>
      </p:sp>
    </p:spTree>
    <p:extLst>
      <p:ext uri="{BB962C8B-B14F-4D97-AF65-F5344CB8AC3E}">
        <p14:creationId xmlns:p14="http://schemas.microsoft.com/office/powerpoint/2010/main" val="312039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E6435-C7AA-49B3-BC4F-40171443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0D4729AA-F4CB-CC7D-F07B-8347011329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2AD9F-3863-29A9-016F-A59B4008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08" y="195263"/>
            <a:ext cx="6979731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noProof="0" dirty="0">
                <a:solidFill>
                  <a:schemeClr val="accent4">
                    <a:lumMod val="50000"/>
                  </a:schemeClr>
                </a:solidFill>
              </a:rPr>
              <a:t>Why has this happen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ed</a:t>
            </a:r>
            <a:r>
              <a:rPr lang="en-GB" sz="2800" noProof="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78547-865F-09BC-7A00-C6E2BE10D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232980"/>
            <a:ext cx="7847457" cy="4500308"/>
          </a:xfrm>
        </p:spPr>
        <p:txBody>
          <a:bodyPr/>
          <a:lstStyle/>
          <a:p>
            <a:pPr marL="4445" lvl="3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40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10000"/>
                  </a:schemeClr>
                </a:solidFill>
                <a:cs typeface="Arial"/>
              </a:rPr>
              <a:t>The Government has listened to the Trustees, Scheme members, and the MPs that have supported this campaign and agreed to treat the BCSSS in the same way as the MPS</a:t>
            </a:r>
            <a:endParaRPr lang="en-GB" sz="240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>
                    <a:lumMod val="10000"/>
                  </a:schemeClr>
                </a:solidFill>
                <a:cs typeface="Arial"/>
              </a:rPr>
              <a:t>The Trustees would like to thank Scheme members for their support in helping raise this injustice with the Government </a:t>
            </a:r>
          </a:p>
          <a:p>
            <a:pPr marL="347345"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br>
              <a:rPr lang="en-GB" sz="2400" b="0" noProof="0" dirty="0"/>
            </a:br>
            <a:r>
              <a:rPr lang="en-GB" sz="2400" b="0" noProof="0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en-GB" sz="2400" b="0" noProof="0" dirty="0">
              <a:solidFill>
                <a:schemeClr val="accent4">
                  <a:lumMod val="50000"/>
                </a:schemeClr>
              </a:solidFill>
              <a:cs typeface="Arial"/>
            </a:endParaRPr>
          </a:p>
          <a:p>
            <a:endParaRPr lang="en-GB" sz="24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20A3C-79B5-67BC-7583-4EDDC4468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5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305565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94975-93CF-0FFA-5E32-2F805B5E9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4F86F387-4660-7FBA-530E-32544B7B51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2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640A5-3B9B-41F4-8C0C-AA076F7A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452" y="21431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What did the Trustees do?</a:t>
            </a:r>
            <a:endParaRPr lang="en-GB" sz="24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4F5A6-3A9D-2F0E-8E0B-5384E4190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C1F4-861D-4ADD-8CDA-2C59A654978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820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7CF00-04A7-ECEB-8056-98BDAA1D9236}"/>
              </a:ext>
            </a:extLst>
          </p:cNvPr>
          <p:cNvSpPr/>
          <p:nvPr/>
        </p:nvSpPr>
        <p:spPr bwMode="auto">
          <a:xfrm>
            <a:off x="850392" y="1325880"/>
            <a:ext cx="1993392" cy="104079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6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88038-013A-2AE5-F39D-53B70E11EDEE}"/>
              </a:ext>
            </a:extLst>
          </p:cNvPr>
          <p:cNvSpPr/>
          <p:nvPr/>
        </p:nvSpPr>
        <p:spPr bwMode="auto">
          <a:xfrm>
            <a:off x="850392" y="2470627"/>
            <a:ext cx="1993392" cy="104079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6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+250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100AF-EA9D-1664-3C6B-7013F9823868}"/>
              </a:ext>
            </a:extLst>
          </p:cNvPr>
          <p:cNvSpPr/>
          <p:nvPr/>
        </p:nvSpPr>
        <p:spPr bwMode="auto">
          <a:xfrm>
            <a:off x="850392" y="3630168"/>
            <a:ext cx="1993392" cy="1040798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</a:rPr>
              <a:t>43</a:t>
            </a:r>
            <a:endParaRPr kumimoji="0" lang="en-GB" sz="6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DDB02-B6FA-9355-3460-6A0EB80C2689}"/>
              </a:ext>
            </a:extLst>
          </p:cNvPr>
          <p:cNvSpPr txBox="1"/>
          <p:nvPr/>
        </p:nvSpPr>
        <p:spPr>
          <a:xfrm>
            <a:off x="3017520" y="1384614"/>
            <a:ext cx="590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Meetings with the Minister for Industry in December, April, June, July and November to press for the transfer of the investment reserve.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9604D-B741-C364-2A2F-BDE4E08FAF9C}"/>
              </a:ext>
            </a:extLst>
          </p:cNvPr>
          <p:cNvSpPr txBox="1"/>
          <p:nvPr/>
        </p:nvSpPr>
        <p:spPr>
          <a:xfrm>
            <a:off x="3017520" y="2390861"/>
            <a:ext cx="5901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Briefing letters to key MPs, members of the House of Lords, members of the devolved administrations, key Select Committees, the Prime Minister, the Chief Secretary to the Treasury, etc.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85DAE-0A61-9208-595F-54489E555E1C}"/>
              </a:ext>
            </a:extLst>
          </p:cNvPr>
          <p:cNvSpPr txBox="1"/>
          <p:nvPr/>
        </p:nvSpPr>
        <p:spPr>
          <a:xfrm>
            <a:off x="3017520" y="3688902"/>
            <a:ext cx="5901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Face-to-face meetings with individual MPs and groups of MPs to update them including, an event in Parliament attended by 50 MPs and their staff, and a meeting with the Coalfield Group of MPs.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9BF750-04CF-B461-8A2F-FAD4CF556BAE}"/>
              </a:ext>
            </a:extLst>
          </p:cNvPr>
          <p:cNvSpPr/>
          <p:nvPr/>
        </p:nvSpPr>
        <p:spPr bwMode="auto">
          <a:xfrm>
            <a:off x="850392" y="4789709"/>
            <a:ext cx="1993392" cy="104079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6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B55BCA-DD0F-8585-1AAF-BA91B8D677C3}"/>
              </a:ext>
            </a:extLst>
          </p:cNvPr>
          <p:cNvSpPr txBox="1"/>
          <p:nvPr/>
        </p:nvSpPr>
        <p:spPr>
          <a:xfrm>
            <a:off x="3017520" y="4968374"/>
            <a:ext cx="590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Meetings around the country to support local MPs answer questions from the hundreds of members that have attended these events.</a:t>
            </a:r>
          </a:p>
        </p:txBody>
      </p:sp>
    </p:spTree>
    <p:extLst>
      <p:ext uri="{BB962C8B-B14F-4D97-AF65-F5344CB8AC3E}">
        <p14:creationId xmlns:p14="http://schemas.microsoft.com/office/powerpoint/2010/main" val="520524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03B44-3FA7-BC80-C956-7E220ED8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0E1C90CA-1515-F944-D7EF-E30E9DD683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2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64024-1731-1467-C5A6-6A58613A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452" y="21431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Who did they meet?</a:t>
            </a:r>
            <a:endParaRPr lang="en-GB" sz="24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933E-9BB3-C3D1-2877-FA8D5C7A6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C1F4-861D-4ADD-8CDA-2C59A654978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820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map of the united kingdom">
            <a:extLst>
              <a:ext uri="{FF2B5EF4-FFF2-40B4-BE49-F238E27FC236}">
                <a16:creationId xmlns:a16="http://schemas.microsoft.com/office/drawing/2014/main" id="{66499FF1-1B9B-EA15-414C-7616637CF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4" t="3118" r="20082" b="3009"/>
          <a:stretch>
            <a:fillRect/>
          </a:stretch>
        </p:blipFill>
        <p:spPr>
          <a:xfrm>
            <a:off x="2793492" y="1057339"/>
            <a:ext cx="3557016" cy="505663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AC99F3D-9385-6002-3235-D5861E29A479}"/>
              </a:ext>
            </a:extLst>
          </p:cNvPr>
          <p:cNvSpPr/>
          <p:nvPr/>
        </p:nvSpPr>
        <p:spPr bwMode="auto">
          <a:xfrm>
            <a:off x="5196707" y="4841239"/>
            <a:ext cx="664000" cy="697168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4D57173-D626-7F9D-007F-E514BA28B5B9}"/>
              </a:ext>
            </a:extLst>
          </p:cNvPr>
          <p:cNvSpPr/>
          <p:nvPr/>
        </p:nvSpPr>
        <p:spPr bwMode="auto">
          <a:xfrm>
            <a:off x="5003027" y="4020312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E7C1BE-B2F9-54AA-0D46-9985EFD4F395}"/>
              </a:ext>
            </a:extLst>
          </p:cNvPr>
          <p:cNvSpPr/>
          <p:nvPr/>
        </p:nvSpPr>
        <p:spPr bwMode="auto">
          <a:xfrm>
            <a:off x="4352544" y="301142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28FD4B-FBF9-583E-08C6-72839ADA09E5}"/>
              </a:ext>
            </a:extLst>
          </p:cNvPr>
          <p:cNvSpPr/>
          <p:nvPr/>
        </p:nvSpPr>
        <p:spPr bwMode="auto">
          <a:xfrm>
            <a:off x="5077438" y="3828288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1EFB03-87B6-1B82-95C5-1BBC14EE0FCE}"/>
              </a:ext>
            </a:extLst>
          </p:cNvPr>
          <p:cNvSpPr/>
          <p:nvPr/>
        </p:nvSpPr>
        <p:spPr bwMode="auto">
          <a:xfrm>
            <a:off x="5193262" y="4081272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63272F-6C34-831B-920C-B5B8D84DF2AE}"/>
              </a:ext>
            </a:extLst>
          </p:cNvPr>
          <p:cNvSpPr/>
          <p:nvPr/>
        </p:nvSpPr>
        <p:spPr bwMode="auto">
          <a:xfrm>
            <a:off x="5003027" y="417728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8A9735-24D8-7B15-1013-98B7F8355FC9}"/>
              </a:ext>
            </a:extLst>
          </p:cNvPr>
          <p:cNvSpPr/>
          <p:nvPr/>
        </p:nvSpPr>
        <p:spPr bwMode="auto">
          <a:xfrm>
            <a:off x="5187166" y="4280916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4BA25FB-AFFA-BB86-38A8-FD1578C10BCC}"/>
              </a:ext>
            </a:extLst>
          </p:cNvPr>
          <p:cNvSpPr/>
          <p:nvPr/>
        </p:nvSpPr>
        <p:spPr bwMode="auto">
          <a:xfrm>
            <a:off x="4967710" y="4541520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A7C596-BA55-80F6-139D-C795D98D757C}"/>
              </a:ext>
            </a:extLst>
          </p:cNvPr>
          <p:cNvSpPr/>
          <p:nvPr/>
        </p:nvSpPr>
        <p:spPr bwMode="auto">
          <a:xfrm>
            <a:off x="4783571" y="399821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BB49FF4-5E81-8830-B038-1012709052B7}"/>
              </a:ext>
            </a:extLst>
          </p:cNvPr>
          <p:cNvSpPr/>
          <p:nvPr/>
        </p:nvSpPr>
        <p:spPr bwMode="auto">
          <a:xfrm>
            <a:off x="4807955" y="3885438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E9CC06-4EBF-C8B6-60A1-4D5426C76BB5}"/>
              </a:ext>
            </a:extLst>
          </p:cNvPr>
          <p:cNvSpPr/>
          <p:nvPr/>
        </p:nvSpPr>
        <p:spPr bwMode="auto">
          <a:xfrm>
            <a:off x="5095097" y="4126992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680AFA3-BB72-BE9F-91B6-D3468C3A732E}"/>
              </a:ext>
            </a:extLst>
          </p:cNvPr>
          <p:cNvSpPr/>
          <p:nvPr/>
        </p:nvSpPr>
        <p:spPr bwMode="auto">
          <a:xfrm>
            <a:off x="5082275" y="3991356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1789C8-3030-8F8B-C460-057DC75725E3}"/>
              </a:ext>
            </a:extLst>
          </p:cNvPr>
          <p:cNvSpPr/>
          <p:nvPr/>
        </p:nvSpPr>
        <p:spPr bwMode="auto">
          <a:xfrm>
            <a:off x="5065246" y="4392168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B97677-E747-FE34-0B69-1D3B75498F9B}"/>
              </a:ext>
            </a:extLst>
          </p:cNvPr>
          <p:cNvSpPr/>
          <p:nvPr/>
        </p:nvSpPr>
        <p:spPr bwMode="auto">
          <a:xfrm>
            <a:off x="5049062" y="4251960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11A8BF-7425-1552-ACEB-87EDE1A26455}"/>
              </a:ext>
            </a:extLst>
          </p:cNvPr>
          <p:cNvSpPr/>
          <p:nvPr/>
        </p:nvSpPr>
        <p:spPr bwMode="auto">
          <a:xfrm>
            <a:off x="4955518" y="4026408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871B35-B7CF-1BC0-FD58-22EAC49A9AE3}"/>
              </a:ext>
            </a:extLst>
          </p:cNvPr>
          <p:cNvSpPr/>
          <p:nvPr/>
        </p:nvSpPr>
        <p:spPr bwMode="auto">
          <a:xfrm>
            <a:off x="4845790" y="333146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BE05DD-6B3A-3594-9CD4-B52CACBC5F5A}"/>
              </a:ext>
            </a:extLst>
          </p:cNvPr>
          <p:cNvSpPr/>
          <p:nvPr/>
        </p:nvSpPr>
        <p:spPr bwMode="auto">
          <a:xfrm>
            <a:off x="4885414" y="4881213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919BE28-C1B6-F7A2-5DAE-8A1335FA7FF6}"/>
              </a:ext>
            </a:extLst>
          </p:cNvPr>
          <p:cNvSpPr/>
          <p:nvPr/>
        </p:nvSpPr>
        <p:spPr bwMode="auto">
          <a:xfrm>
            <a:off x="4311860" y="4965509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32CC13-BD59-DF94-0574-ADB9AF378A49}"/>
              </a:ext>
            </a:extLst>
          </p:cNvPr>
          <p:cNvSpPr/>
          <p:nvPr/>
        </p:nvSpPr>
        <p:spPr bwMode="auto">
          <a:xfrm>
            <a:off x="4462272" y="498411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550C21-AC7E-9770-24DB-EDD619287A3A}"/>
              </a:ext>
            </a:extLst>
          </p:cNvPr>
          <p:cNvSpPr/>
          <p:nvPr/>
        </p:nvSpPr>
        <p:spPr bwMode="auto">
          <a:xfrm>
            <a:off x="4988516" y="3393631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FC974A-612B-623A-CF56-8847BADC69F5}"/>
              </a:ext>
            </a:extLst>
          </p:cNvPr>
          <p:cNvSpPr/>
          <p:nvPr/>
        </p:nvSpPr>
        <p:spPr bwMode="auto">
          <a:xfrm>
            <a:off x="5207873" y="4133850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A09CD94-6B8B-5BBC-D821-969EA5F9BD2F}"/>
              </a:ext>
            </a:extLst>
          </p:cNvPr>
          <p:cNvSpPr/>
          <p:nvPr/>
        </p:nvSpPr>
        <p:spPr bwMode="auto">
          <a:xfrm>
            <a:off x="5003027" y="431444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C05C0D-FC94-300D-9753-1C0510C4B3AB}"/>
              </a:ext>
            </a:extLst>
          </p:cNvPr>
          <p:cNvSpPr txBox="1"/>
          <p:nvPr/>
        </p:nvSpPr>
        <p:spPr>
          <a:xfrm>
            <a:off x="832104" y="1316736"/>
            <a:ext cx="207910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Supporting MPs and meeting members in:</a:t>
            </a:r>
          </a:p>
          <a:p>
            <a:endParaRPr lang="en-GB" sz="1200" dirty="0">
              <a:solidFill>
                <a:srgbClr val="002060"/>
              </a:solidFill>
            </a:endParaRPr>
          </a:p>
          <a:p>
            <a:r>
              <a:rPr lang="en-GB" sz="1100" dirty="0">
                <a:solidFill>
                  <a:srgbClr val="002060"/>
                </a:solidFill>
              </a:rPr>
              <a:t>Bassetlaw</a:t>
            </a:r>
          </a:p>
          <a:p>
            <a:r>
              <a:rPr lang="en-GB" sz="1100" dirty="0">
                <a:solidFill>
                  <a:srgbClr val="002060"/>
                </a:solidFill>
              </a:rPr>
              <a:t>Rawmarsh and Conisbrough</a:t>
            </a:r>
          </a:p>
          <a:p>
            <a:r>
              <a:rPr lang="en-GB" sz="1100" dirty="0">
                <a:solidFill>
                  <a:srgbClr val="002060"/>
                </a:solidFill>
              </a:rPr>
              <a:t>Caerfyrddin</a:t>
            </a:r>
          </a:p>
          <a:p>
            <a:r>
              <a:rPr lang="en-GB" sz="1100" dirty="0">
                <a:solidFill>
                  <a:srgbClr val="002060"/>
                </a:solidFill>
              </a:rPr>
              <a:t>Mansfield</a:t>
            </a:r>
          </a:p>
          <a:p>
            <a:r>
              <a:rPr lang="en-GB" sz="1100" dirty="0">
                <a:solidFill>
                  <a:srgbClr val="002060"/>
                </a:solidFill>
              </a:rPr>
              <a:t>North Warwickshire and Bedworth</a:t>
            </a:r>
          </a:p>
          <a:p>
            <a:r>
              <a:rPr lang="en-GB" sz="1100" dirty="0">
                <a:solidFill>
                  <a:srgbClr val="002060"/>
                </a:solidFill>
              </a:rPr>
              <a:t>Leigh and Atherton</a:t>
            </a:r>
          </a:p>
          <a:p>
            <a:r>
              <a:rPr lang="en-GB" sz="1100" dirty="0">
                <a:solidFill>
                  <a:srgbClr val="002060"/>
                </a:solidFill>
              </a:rPr>
              <a:t>North West Group of MPs</a:t>
            </a:r>
          </a:p>
          <a:p>
            <a:r>
              <a:rPr lang="en-GB" sz="1100" dirty="0">
                <a:solidFill>
                  <a:srgbClr val="002060"/>
                </a:solidFill>
              </a:rPr>
              <a:t>Rother Valley</a:t>
            </a:r>
          </a:p>
          <a:p>
            <a:r>
              <a:rPr lang="en-GB" sz="1100" dirty="0">
                <a:solidFill>
                  <a:srgbClr val="002060"/>
                </a:solidFill>
              </a:rPr>
              <a:t>North West Leicestershire</a:t>
            </a:r>
          </a:p>
          <a:p>
            <a:r>
              <a:rPr lang="en-GB" sz="1100" dirty="0">
                <a:solidFill>
                  <a:srgbClr val="002060"/>
                </a:solidFill>
              </a:rPr>
              <a:t>Sheffield South East</a:t>
            </a:r>
          </a:p>
          <a:p>
            <a:r>
              <a:rPr lang="en-GB" sz="1100" dirty="0">
                <a:solidFill>
                  <a:srgbClr val="002060"/>
                </a:solidFill>
              </a:rPr>
              <a:t>Bolsover</a:t>
            </a:r>
          </a:p>
          <a:p>
            <a:r>
              <a:rPr lang="en-GB" sz="1100" dirty="0">
                <a:solidFill>
                  <a:srgbClr val="002060"/>
                </a:solidFill>
              </a:rPr>
              <a:t>Blaydon and Consett</a:t>
            </a:r>
          </a:p>
          <a:p>
            <a:r>
              <a:rPr lang="en-GB" sz="1100" dirty="0">
                <a:solidFill>
                  <a:srgbClr val="002060"/>
                </a:solidFill>
              </a:rPr>
              <a:t>Tewkesbury</a:t>
            </a:r>
          </a:p>
          <a:p>
            <a:r>
              <a:rPr lang="en-GB" sz="1100" dirty="0">
                <a:solidFill>
                  <a:srgbClr val="002060"/>
                </a:solidFill>
              </a:rPr>
              <a:t>Caerphilly</a:t>
            </a:r>
          </a:p>
          <a:p>
            <a:r>
              <a:rPr lang="en-GB" sz="1100" dirty="0">
                <a:solidFill>
                  <a:srgbClr val="002060"/>
                </a:solidFill>
              </a:rPr>
              <a:t>Blaenau Gwent and Rhymney</a:t>
            </a:r>
          </a:p>
          <a:p>
            <a:r>
              <a:rPr lang="en-GB" sz="1100" dirty="0">
                <a:solidFill>
                  <a:srgbClr val="002060"/>
                </a:solidFill>
              </a:rPr>
              <a:t>Jarrow and Gateshead East</a:t>
            </a:r>
          </a:p>
          <a:p>
            <a:r>
              <a:rPr lang="en-GB" sz="1100" dirty="0">
                <a:solidFill>
                  <a:srgbClr val="002060"/>
                </a:solidFill>
              </a:rPr>
              <a:t>Chesterfield</a:t>
            </a:r>
          </a:p>
          <a:p>
            <a:r>
              <a:rPr lang="en-GB" sz="1100" dirty="0">
                <a:solidFill>
                  <a:srgbClr val="002060"/>
                </a:solidFill>
              </a:rPr>
              <a:t>North East Derbyshire</a:t>
            </a:r>
          </a:p>
          <a:p>
            <a:r>
              <a:rPr lang="en-GB" sz="1100" dirty="0">
                <a:solidFill>
                  <a:srgbClr val="002060"/>
                </a:solidFill>
              </a:rPr>
              <a:t>Barnsley North</a:t>
            </a:r>
          </a:p>
          <a:p>
            <a:r>
              <a:rPr lang="en-GB" sz="1100" dirty="0">
                <a:solidFill>
                  <a:srgbClr val="002060"/>
                </a:solidFill>
              </a:rPr>
              <a:t>Barnsley South</a:t>
            </a:r>
          </a:p>
          <a:p>
            <a:r>
              <a:rPr lang="en-GB" sz="1100" dirty="0">
                <a:solidFill>
                  <a:srgbClr val="002060"/>
                </a:solidFill>
              </a:rPr>
              <a:t>Newport West 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9E03C38-843B-DFAF-6C3B-FEC37FB6AA50}"/>
              </a:ext>
            </a:extLst>
          </p:cNvPr>
          <p:cNvSpPr/>
          <p:nvPr/>
        </p:nvSpPr>
        <p:spPr bwMode="auto">
          <a:xfrm>
            <a:off x="4376928" y="4917058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FFFBC65-DDBF-8A63-9B4A-91CB5CB70DC2}"/>
              </a:ext>
            </a:extLst>
          </p:cNvPr>
          <p:cNvSpPr/>
          <p:nvPr/>
        </p:nvSpPr>
        <p:spPr bwMode="auto">
          <a:xfrm>
            <a:off x="4386072" y="5045074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134B16-DC2F-3C75-1417-C84654C6E003}"/>
              </a:ext>
            </a:extLst>
          </p:cNvPr>
          <p:cNvSpPr txBox="1"/>
          <p:nvPr/>
        </p:nvSpPr>
        <p:spPr>
          <a:xfrm>
            <a:off x="6350508" y="1313622"/>
            <a:ext cx="231442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7030A0"/>
                </a:solidFill>
              </a:rPr>
              <a:t>Meeting Ministers and MPs in Westminster, including:</a:t>
            </a:r>
          </a:p>
          <a:p>
            <a:endParaRPr lang="en-GB" sz="1200" dirty="0"/>
          </a:p>
          <a:p>
            <a:r>
              <a:rPr lang="en-GB" sz="1100" dirty="0">
                <a:solidFill>
                  <a:srgbClr val="002060"/>
                </a:solidFill>
              </a:rPr>
              <a:t>Five meetings with the Minister for Industry  </a:t>
            </a:r>
          </a:p>
          <a:p>
            <a:endParaRPr lang="en-GB" sz="1100" dirty="0">
              <a:solidFill>
                <a:srgbClr val="002060"/>
              </a:solidFill>
            </a:endParaRPr>
          </a:p>
          <a:p>
            <a:r>
              <a:rPr lang="en-GB" sz="1100" dirty="0">
                <a:solidFill>
                  <a:srgbClr val="002060"/>
                </a:solidFill>
              </a:rPr>
              <a:t>Graham Morris the Chair of the Labour Group of Coalfield MPs</a:t>
            </a:r>
          </a:p>
          <a:p>
            <a:endParaRPr lang="en-GB" sz="1100" dirty="0">
              <a:solidFill>
                <a:srgbClr val="002060"/>
              </a:solidFill>
            </a:endParaRPr>
          </a:p>
          <a:p>
            <a:r>
              <a:rPr lang="en-GB" sz="1100" dirty="0">
                <a:solidFill>
                  <a:srgbClr val="002060"/>
                </a:solidFill>
              </a:rPr>
              <a:t>The Coalfield Group of MPs</a:t>
            </a:r>
          </a:p>
          <a:p>
            <a:endParaRPr lang="en-GB" sz="1100" dirty="0">
              <a:solidFill>
                <a:srgbClr val="002060"/>
              </a:solidFill>
            </a:endParaRPr>
          </a:p>
          <a:p>
            <a:r>
              <a:rPr lang="en-GB" sz="1100" dirty="0">
                <a:solidFill>
                  <a:srgbClr val="002060"/>
                </a:solidFill>
              </a:rPr>
              <a:t>A Group of 50 cross party MPs and members of the House of Lords who attended a ‘drop in’ session to find out about the investment reserve issue</a:t>
            </a:r>
          </a:p>
          <a:p>
            <a:endParaRPr lang="en-GB" sz="1100" dirty="0">
              <a:solidFill>
                <a:srgbClr val="002060"/>
              </a:solidFill>
            </a:endParaRPr>
          </a:p>
          <a:p>
            <a:r>
              <a:rPr lang="en-GB" sz="1100" dirty="0">
                <a:solidFill>
                  <a:srgbClr val="002060"/>
                </a:solidFill>
              </a:rPr>
              <a:t>John Healey the Secretary of State for Defence</a:t>
            </a:r>
          </a:p>
          <a:p>
            <a:endParaRPr lang="en-GB" sz="1100" dirty="0">
              <a:solidFill>
                <a:srgbClr val="002060"/>
              </a:solidFill>
            </a:endParaRPr>
          </a:p>
          <a:p>
            <a:r>
              <a:rPr lang="en-GB" sz="1100" dirty="0">
                <a:solidFill>
                  <a:srgbClr val="002060"/>
                </a:solidFill>
              </a:rPr>
              <a:t>Individual MPs, including: Steve Yemm, Allison Gardner, Michelle Welsh, Sally Jameson, Lee Pitcher, Jo White, Keir Mather, Lee Anderson, Nick Smith, Elaine Stewart, Stephanie Peacock 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EA3B9F5-9B76-005C-6E5E-6E0F80D9F7B7}"/>
              </a:ext>
            </a:extLst>
          </p:cNvPr>
          <p:cNvSpPr/>
          <p:nvPr/>
        </p:nvSpPr>
        <p:spPr bwMode="auto">
          <a:xfrm>
            <a:off x="4869014" y="4138422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CC5BBCB-ACDB-4AA8-8A3D-A6E1D630870A}"/>
              </a:ext>
            </a:extLst>
          </p:cNvPr>
          <p:cNvSpPr/>
          <p:nvPr/>
        </p:nvSpPr>
        <p:spPr bwMode="auto">
          <a:xfrm>
            <a:off x="4311860" y="3177505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2211A2-F990-8A63-3AEF-CEF8BAAC36B2}"/>
              </a:ext>
            </a:extLst>
          </p:cNvPr>
          <p:cNvSpPr/>
          <p:nvPr/>
        </p:nvSpPr>
        <p:spPr bwMode="auto">
          <a:xfrm>
            <a:off x="2574036" y="1440021"/>
            <a:ext cx="219456" cy="19202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46020F-8379-C30B-BFA4-1AE9B2FDD69F}"/>
              </a:ext>
            </a:extLst>
          </p:cNvPr>
          <p:cNvSpPr/>
          <p:nvPr/>
        </p:nvSpPr>
        <p:spPr bwMode="auto">
          <a:xfrm>
            <a:off x="6119749" y="1440021"/>
            <a:ext cx="219456" cy="192024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4213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4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B539-86F2-200E-98C6-7B084243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men in suits&#10;&#10;AI-generated content may be incorrect.">
            <a:extLst>
              <a:ext uri="{FF2B5EF4-FFF2-40B4-BE49-F238E27FC236}">
                <a16:creationId xmlns:a16="http://schemas.microsoft.com/office/drawing/2014/main" id="{6ECD2BB8-A542-1B80-19B1-BA0EF5AC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113111"/>
            <a:ext cx="1394354" cy="1564691"/>
          </a:xfrm>
          <a:prstGeom prst="rect">
            <a:avLst/>
          </a:prstGeom>
        </p:spPr>
      </p:pic>
      <p:pic>
        <p:nvPicPr>
          <p:cNvPr id="9" name="Picture 8" descr="A group of men standing in front of a sign&#10;&#10;AI-generated content may be incorrect.">
            <a:extLst>
              <a:ext uri="{FF2B5EF4-FFF2-40B4-BE49-F238E27FC236}">
                <a16:creationId xmlns:a16="http://schemas.microsoft.com/office/drawing/2014/main" id="{16450D1F-C34F-53F1-2D6D-EFD392DA6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9"/>
          <a:stretch>
            <a:fillRect/>
          </a:stretch>
        </p:blipFill>
        <p:spPr>
          <a:xfrm>
            <a:off x="841247" y="1113282"/>
            <a:ext cx="2490843" cy="1677344"/>
          </a:xfrm>
          <a:prstGeom prst="rect">
            <a:avLst/>
          </a:prstGeom>
        </p:spPr>
      </p:pic>
      <p:pic>
        <p:nvPicPr>
          <p:cNvPr id="27" name="Picture 2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8B534B1-EA84-6EB5-B4AC-6A4919766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t="40883" r="25232" b="20608"/>
          <a:stretch>
            <a:fillRect/>
          </a:stretch>
        </p:blipFill>
        <p:spPr>
          <a:xfrm>
            <a:off x="4384442" y="1097200"/>
            <a:ext cx="2614758" cy="1570253"/>
          </a:xfrm>
          <a:prstGeom prst="rect">
            <a:avLst/>
          </a:prstGeom>
        </p:spPr>
      </p:pic>
      <p:sp>
        <p:nvSpPr>
          <p:cNvPr id="5" name="Rectangle 103">
            <a:extLst>
              <a:ext uri="{FF2B5EF4-FFF2-40B4-BE49-F238E27FC236}">
                <a16:creationId xmlns:a16="http://schemas.microsoft.com/office/drawing/2014/main" id="{09AB4971-D44A-83EE-9C2F-898B851A22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A2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73D43-07B5-408E-D1BD-5B6BC77D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452" y="214313"/>
            <a:ext cx="6696607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accent4">
                    <a:lumMod val="50000"/>
                  </a:schemeClr>
                </a:solidFill>
              </a:rPr>
              <a:t>Just some of the MPs the trustees have met</a:t>
            </a:r>
            <a:endParaRPr lang="en-GB" sz="24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FA1BB-991D-2470-DC37-25EADA919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C1F4-861D-4ADD-8CDA-2C59A654978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820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group of people standing around a round table&#10;&#10;AI-generated content may be incorrect.">
            <a:extLst>
              <a:ext uri="{FF2B5EF4-FFF2-40B4-BE49-F238E27FC236}">
                <a16:creationId xmlns:a16="http://schemas.microsoft.com/office/drawing/2014/main" id="{905BA333-3D2E-E43A-AC91-83528609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3" b="14885"/>
          <a:stretch>
            <a:fillRect/>
          </a:stretch>
        </p:blipFill>
        <p:spPr>
          <a:xfrm>
            <a:off x="1720821" y="2652668"/>
            <a:ext cx="5508921" cy="1511471"/>
          </a:xfrm>
          <a:prstGeom prst="rect">
            <a:avLst/>
          </a:prstGeom>
        </p:spPr>
      </p:pic>
      <p:pic>
        <p:nvPicPr>
          <p:cNvPr id="11" name="Picture 1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BA781E6-5E39-9B80-51DE-7246A779E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3" b="18800"/>
          <a:stretch>
            <a:fillRect/>
          </a:stretch>
        </p:blipFill>
        <p:spPr>
          <a:xfrm>
            <a:off x="6032256" y="5029200"/>
            <a:ext cx="2856155" cy="1068202"/>
          </a:xfrm>
          <a:prstGeom prst="rect">
            <a:avLst/>
          </a:prstGeom>
        </p:spPr>
      </p:pic>
      <p:pic>
        <p:nvPicPr>
          <p:cNvPr id="17" name="Picture 16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E46BE2B1-10CF-CFDD-53D3-5D31751E9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58" y="1086851"/>
            <a:ext cx="2064653" cy="1161367"/>
          </a:xfrm>
          <a:prstGeom prst="rect">
            <a:avLst/>
          </a:prstGeom>
        </p:spPr>
      </p:pic>
      <p:pic>
        <p:nvPicPr>
          <p:cNvPr id="19" name="Picture 18" descr="A couple of men shaking hands&#10;&#10;AI-generated content may be incorrect.">
            <a:extLst>
              <a:ext uri="{FF2B5EF4-FFF2-40B4-BE49-F238E27FC236}">
                <a16:creationId xmlns:a16="http://schemas.microsoft.com/office/drawing/2014/main" id="{32579177-6748-0FE6-D178-0171152AD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4268602"/>
            <a:ext cx="1371600" cy="1828800"/>
          </a:xfrm>
          <a:prstGeom prst="rect">
            <a:avLst/>
          </a:prstGeom>
        </p:spPr>
      </p:pic>
      <p:pic>
        <p:nvPicPr>
          <p:cNvPr id="21" name="Picture 20" descr="A group of people standing in front of a flag&#10;&#10;AI-generated content may be incorrect.">
            <a:extLst>
              <a:ext uri="{FF2B5EF4-FFF2-40B4-BE49-F238E27FC236}">
                <a16:creationId xmlns:a16="http://schemas.microsoft.com/office/drawing/2014/main" id="{FD85F748-2090-BE63-73A6-8431B7EA1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/>
          <a:stretch>
            <a:fillRect/>
          </a:stretch>
        </p:blipFill>
        <p:spPr>
          <a:xfrm>
            <a:off x="6984825" y="2212577"/>
            <a:ext cx="1903587" cy="2259042"/>
          </a:xfrm>
          <a:prstGeom prst="rect">
            <a:avLst/>
          </a:prstGeom>
        </p:spPr>
      </p:pic>
      <p:pic>
        <p:nvPicPr>
          <p:cNvPr id="23" name="Picture 22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AFC5CBAE-38C8-8DC4-CD65-AC6C146F51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2496820"/>
            <a:ext cx="1376980" cy="1828801"/>
          </a:xfrm>
          <a:prstGeom prst="rect">
            <a:avLst/>
          </a:prstGeom>
        </p:spPr>
      </p:pic>
      <p:pic>
        <p:nvPicPr>
          <p:cNvPr id="25" name="Picture 2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BDBA8C3-0725-5800-4F86-20269089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6" b="14885"/>
          <a:stretch>
            <a:fillRect/>
          </a:stretch>
        </p:blipFill>
        <p:spPr>
          <a:xfrm>
            <a:off x="2218228" y="5029199"/>
            <a:ext cx="2572512" cy="1068203"/>
          </a:xfrm>
          <a:prstGeom prst="rect">
            <a:avLst/>
          </a:prstGeom>
        </p:spPr>
      </p:pic>
      <p:pic>
        <p:nvPicPr>
          <p:cNvPr id="29" name="Picture 28" descr="A group of people standing in front of a door&#10;&#10;AI-generated content may be incorrect.">
            <a:extLst>
              <a:ext uri="{FF2B5EF4-FFF2-40B4-BE49-F238E27FC236}">
                <a16:creationId xmlns:a16="http://schemas.microsoft.com/office/drawing/2014/main" id="{4B12B953-9DFF-EEBC-4E0D-74CE8DDE80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2"/>
          <a:stretch>
            <a:fillRect/>
          </a:stretch>
        </p:blipFill>
        <p:spPr>
          <a:xfrm>
            <a:off x="4764760" y="4135905"/>
            <a:ext cx="1267496" cy="1961497"/>
          </a:xfrm>
          <a:prstGeom prst="rect">
            <a:avLst/>
          </a:prstGeom>
        </p:spPr>
      </p:pic>
      <p:pic>
        <p:nvPicPr>
          <p:cNvPr id="31" name="Picture 3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413C9519-2941-862D-2A39-07BC2E9E8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 r="6221" b="14266"/>
          <a:stretch>
            <a:fillRect/>
          </a:stretch>
        </p:blipFill>
        <p:spPr>
          <a:xfrm>
            <a:off x="2212848" y="4116596"/>
            <a:ext cx="1326994" cy="978273"/>
          </a:xfrm>
          <a:prstGeom prst="rect">
            <a:avLst/>
          </a:prstGeom>
        </p:spPr>
      </p:pic>
      <p:pic>
        <p:nvPicPr>
          <p:cNvPr id="35" name="Picture 34" descr="A person and person sitting at a desk&#10;&#10;AI-generated content may be incorrect.">
            <a:extLst>
              <a:ext uri="{FF2B5EF4-FFF2-40B4-BE49-F238E27FC236}">
                <a16:creationId xmlns:a16="http://schemas.microsoft.com/office/drawing/2014/main" id="{5E301582-69FD-D023-E353-0415E87061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r="16000" b="22266"/>
          <a:stretch>
            <a:fillRect/>
          </a:stretch>
        </p:blipFill>
        <p:spPr>
          <a:xfrm>
            <a:off x="6984825" y="3960997"/>
            <a:ext cx="1903586" cy="1068202"/>
          </a:xfrm>
          <a:prstGeom prst="rect">
            <a:avLst/>
          </a:prstGeom>
        </p:spPr>
      </p:pic>
      <p:pic>
        <p:nvPicPr>
          <p:cNvPr id="37" name="Picture 3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6CCA8AE-9DD2-C7AB-6655-6D96CF5332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r="7547"/>
          <a:stretch>
            <a:fillRect/>
          </a:stretch>
        </p:blipFill>
        <p:spPr>
          <a:xfrm rot="5400000">
            <a:off x="6053240" y="4072961"/>
            <a:ext cx="980076" cy="1022043"/>
          </a:xfrm>
          <a:prstGeom prst="rect">
            <a:avLst/>
          </a:prstGeom>
        </p:spPr>
      </p:pic>
      <p:pic>
        <p:nvPicPr>
          <p:cNvPr id="39" name="Picture 3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0C833623-6D12-2F6D-1E9A-266570CD1D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0" t="46669" r="8430" b="3012"/>
          <a:stretch>
            <a:fillRect/>
          </a:stretch>
        </p:blipFill>
        <p:spPr>
          <a:xfrm>
            <a:off x="3511306" y="4112518"/>
            <a:ext cx="1267497" cy="96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00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28220-562E-A34D-BC2F-638AC33D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">
            <a:extLst>
              <a:ext uri="{FF2B5EF4-FFF2-40B4-BE49-F238E27FC236}">
                <a16:creationId xmlns:a16="http://schemas.microsoft.com/office/drawing/2014/main" id="{5F85AEEE-06EE-14E4-B22F-9EBDA546D8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5588" y="1020763"/>
            <a:ext cx="446087" cy="5662612"/>
          </a:xfrm>
          <a:prstGeom prst="rect">
            <a:avLst/>
          </a:prstGeom>
          <a:gradFill rotWithShape="1">
            <a:gsLst>
              <a:gs pos="0">
                <a:srgbClr val="1A2C38"/>
              </a:gs>
              <a:gs pos="100000">
                <a:srgbClr val="8270B3"/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>
            <a:spAutoFit/>
          </a:bodyPr>
          <a:lstStyle/>
          <a:p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BFE34-F16A-6749-8F80-A5884328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08" y="195263"/>
            <a:ext cx="6979731" cy="806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How will pensions be increased</a:t>
            </a:r>
            <a:r>
              <a:rPr lang="en-GB" sz="2800" noProof="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3AC02-0692-C886-2646-0F4BC136E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726756"/>
            <a:ext cx="7847457" cy="3732212"/>
          </a:xfrm>
        </p:spPr>
        <p:txBody>
          <a:bodyPr/>
          <a:lstStyle/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The new bonus pension will be calculated as 41% of your Guaranteed Pension at 1 November 2024</a:t>
            </a:r>
            <a:endParaRPr lang="en-US" sz="24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4" indent="-342900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this will be a flat non-increasing pension</a:t>
            </a:r>
            <a:br>
              <a:rPr lang="en-GB" sz="2400" dirty="0"/>
            </a:br>
            <a:endParaRPr lang="en-GB" sz="24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4" indent="-342900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backdated to 1 November 2024</a:t>
            </a:r>
            <a:br>
              <a:rPr lang="en-GB" sz="2400" dirty="0"/>
            </a:br>
            <a:endParaRPr lang="en-GB" sz="240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pPr marL="347345" lvl="4" indent="-342900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10000"/>
                  </a:schemeClr>
                </a:solidFill>
              </a:rPr>
              <a:t>if there is only an Estate left, we will make any backdated payment due to the Estate</a:t>
            </a:r>
            <a:endParaRPr lang="en-GB" sz="2400" b="0" noProof="0" dirty="0">
              <a:solidFill>
                <a:schemeClr val="accent1">
                  <a:lumMod val="10000"/>
                </a:schemeClr>
              </a:solidFill>
              <a:cs typeface="Arial"/>
            </a:endParaRPr>
          </a:p>
          <a:p>
            <a:endParaRPr lang="en-GB" sz="2400" b="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45DC4-E03E-B249-228C-E6803CEF0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7C1F4-861D-4ADD-8CDA-2C59A654978A}" type="slidenum">
              <a:rPr lang="en-GB" sz="1000" noProof="0" smtClean="0"/>
              <a:pPr/>
              <a:t>9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2248972555"/>
      </p:ext>
    </p:extLst>
  </p:cSld>
  <p:clrMapOvr>
    <a:masterClrMapping/>
  </p:clrMapOvr>
</p:sld>
</file>

<file path=ppt/theme/theme1.xml><?xml version="1.0" encoding="utf-8"?>
<a:theme xmlns:a="http://schemas.openxmlformats.org/drawingml/2006/main" name="BCSSS PPT (Proposed)">
  <a:themeElements>
    <a:clrScheme name="">
      <a:dk1>
        <a:srgbClr val="0A2972"/>
      </a:dk1>
      <a:lt1>
        <a:srgbClr val="FFFFFF"/>
      </a:lt1>
      <a:dk2>
        <a:srgbClr val="0A2972"/>
      </a:dk2>
      <a:lt2>
        <a:srgbClr val="9C9C9C"/>
      </a:lt2>
      <a:accent1>
        <a:srgbClr val="C5D8E3"/>
      </a:accent1>
      <a:accent2>
        <a:srgbClr val="E8E8E8"/>
      </a:accent2>
      <a:accent3>
        <a:srgbClr val="FFFFFF"/>
      </a:accent3>
      <a:accent4>
        <a:srgbClr val="072160"/>
      </a:accent4>
      <a:accent5>
        <a:srgbClr val="DFE9EF"/>
      </a:accent5>
      <a:accent6>
        <a:srgbClr val="D2D2D2"/>
      </a:accent6>
      <a:hlink>
        <a:srgbClr val="538DAC"/>
      </a:hlink>
      <a:folHlink>
        <a:srgbClr val="CC9900"/>
      </a:folHlink>
    </a:clrScheme>
    <a:fontScheme name="BCSSS PPT (Propose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9BCD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0057F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684213" rtl="0" eaLnBrk="0" fontAlgn="base" latinLnBrk="0" hangingPunct="0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9BCD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0057F0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684213" rtl="0" eaLnBrk="0" fontAlgn="base" latinLnBrk="0" hangingPunct="0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CSSS PPT (Proposed) 1">
        <a:dk1>
          <a:srgbClr val="EAEAEA"/>
        </a:dk1>
        <a:lt1>
          <a:srgbClr val="EAEAEA"/>
        </a:lt1>
        <a:dk2>
          <a:srgbClr val="EAEAEA"/>
        </a:dk2>
        <a:lt2>
          <a:srgbClr val="EAEAEA"/>
        </a:lt2>
        <a:accent1>
          <a:srgbClr val="EAEAEA"/>
        </a:accent1>
        <a:accent2>
          <a:srgbClr val="EAEAEA"/>
        </a:accent2>
        <a:accent3>
          <a:srgbClr val="F3F3F3"/>
        </a:accent3>
        <a:accent4>
          <a:srgbClr val="C8C8C8"/>
        </a:accent4>
        <a:accent5>
          <a:srgbClr val="F3F3F3"/>
        </a:accent5>
        <a:accent6>
          <a:srgbClr val="D4D4D4"/>
        </a:accent6>
        <a:hlink>
          <a:srgbClr val="EAEAEA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SSS_2017 business plan" id="{4EC7DA69-9EC6-4054-835E-D2858D344CE6}" vid="{6B7701FC-A874-4212-BB38-B25283114C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Office PowerPoint</Application>
  <PresentationFormat>On-screen Show (4:3)</PresentationFormat>
  <Paragraphs>170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Arial Narrow</vt:lpstr>
      <vt:lpstr>Georgia</vt:lpstr>
      <vt:lpstr>Wingdings</vt:lpstr>
      <vt:lpstr>BCSSS PPT (Proposed)</vt:lpstr>
      <vt:lpstr>Welcome to the BCSSS Regional Meetings  November/December 2025</vt:lpstr>
      <vt:lpstr>Update from the Trustees</vt:lpstr>
      <vt:lpstr>The Government has agreed to transfer the investment reserve to members</vt:lpstr>
      <vt:lpstr>What has the Government agreed to do?</vt:lpstr>
      <vt:lpstr>Why has this happened?</vt:lpstr>
      <vt:lpstr>What did the Trustees do?</vt:lpstr>
      <vt:lpstr>Who did they meet?</vt:lpstr>
      <vt:lpstr>Just some of the MPs the trustees have met</vt:lpstr>
      <vt:lpstr>How will pensions be increased?</vt:lpstr>
      <vt:lpstr>When will the bonus pension be paid?</vt:lpstr>
      <vt:lpstr>When will I receive more information?</vt:lpstr>
      <vt:lpstr>Trustee Board Update</vt:lpstr>
      <vt:lpstr>Your Elected Trustees</vt:lpstr>
      <vt:lpstr>Your Appointed Trustees</vt:lpstr>
      <vt:lpstr>Our strong financial position</vt:lpstr>
      <vt:lpstr>Strong financial position</vt:lpstr>
      <vt:lpstr>Investment update</vt:lpstr>
      <vt:lpstr>BCSSS Investments</vt:lpstr>
      <vt:lpstr>Time for your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Dunn</dc:creator>
  <cp:lastModifiedBy>John Dunn</cp:lastModifiedBy>
  <cp:revision>556</cp:revision>
  <cp:lastPrinted>2025-06-18T15:56:16Z</cp:lastPrinted>
  <dcterms:created xsi:type="dcterms:W3CDTF">2024-12-10T12:47:27Z</dcterms:created>
  <dcterms:modified xsi:type="dcterms:W3CDTF">2025-12-09T19:48:23Z</dcterms:modified>
</cp:coreProperties>
</file>